
<file path=[Content_Types].xml><?xml version="1.0" encoding="utf-8"?>
<Types xmlns="http://schemas.openxmlformats.org/package/2006/content-types">
  <Default Extension="emf" ContentType="image/x-emf"/>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9"/>
  </p:notesMasterIdLst>
  <p:handoutMasterIdLst>
    <p:handoutMasterId r:id="rId60"/>
  </p:handoutMasterIdLst>
  <p:sldIdLst>
    <p:sldId id="450" r:id="rId2"/>
    <p:sldId id="589" r:id="rId3"/>
    <p:sldId id="378" r:id="rId4"/>
    <p:sldId id="653" r:id="rId5"/>
    <p:sldId id="654" r:id="rId6"/>
    <p:sldId id="655" r:id="rId7"/>
    <p:sldId id="656" r:id="rId8"/>
    <p:sldId id="657" r:id="rId9"/>
    <p:sldId id="658" r:id="rId10"/>
    <p:sldId id="700" r:id="rId11"/>
    <p:sldId id="659" r:id="rId12"/>
    <p:sldId id="660" r:id="rId13"/>
    <p:sldId id="661" r:id="rId14"/>
    <p:sldId id="662" r:id="rId15"/>
    <p:sldId id="663" r:id="rId16"/>
    <p:sldId id="664" r:id="rId17"/>
    <p:sldId id="665" r:id="rId18"/>
    <p:sldId id="666" r:id="rId19"/>
    <p:sldId id="667" r:id="rId20"/>
    <p:sldId id="668" r:id="rId21"/>
    <p:sldId id="669" r:id="rId22"/>
    <p:sldId id="670" r:id="rId23"/>
    <p:sldId id="671" r:id="rId24"/>
    <p:sldId id="672" r:id="rId25"/>
    <p:sldId id="673" r:id="rId26"/>
    <p:sldId id="675" r:id="rId27"/>
    <p:sldId id="674" r:id="rId28"/>
    <p:sldId id="676" r:id="rId29"/>
    <p:sldId id="682" r:id="rId30"/>
    <p:sldId id="683" r:id="rId31"/>
    <p:sldId id="684" r:id="rId32"/>
    <p:sldId id="685" r:id="rId33"/>
    <p:sldId id="686" r:id="rId34"/>
    <p:sldId id="687" r:id="rId35"/>
    <p:sldId id="688" r:id="rId36"/>
    <p:sldId id="689" r:id="rId37"/>
    <p:sldId id="690" r:id="rId38"/>
    <p:sldId id="691" r:id="rId39"/>
    <p:sldId id="692" r:id="rId40"/>
    <p:sldId id="693" r:id="rId41"/>
    <p:sldId id="694" r:id="rId42"/>
    <p:sldId id="695" r:id="rId43"/>
    <p:sldId id="696" r:id="rId44"/>
    <p:sldId id="697" r:id="rId45"/>
    <p:sldId id="698" r:id="rId46"/>
    <p:sldId id="699" r:id="rId47"/>
    <p:sldId id="677" r:id="rId48"/>
    <p:sldId id="678" r:id="rId49"/>
    <p:sldId id="679" r:id="rId50"/>
    <p:sldId id="680" r:id="rId51"/>
    <p:sldId id="443" r:id="rId52"/>
    <p:sldId id="444" r:id="rId53"/>
    <p:sldId id="445" r:id="rId54"/>
    <p:sldId id="446" r:id="rId55"/>
    <p:sldId id="448" r:id="rId56"/>
    <p:sldId id="449" r:id="rId57"/>
    <p:sldId id="681" r:id="rId5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0FF00"/>
    <a:srgbClr val="0432FF"/>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588" autoAdjust="0"/>
    <p:restoredTop sz="94853" autoAdjust="0"/>
  </p:normalViewPr>
  <p:slideViewPr>
    <p:cSldViewPr snapToGrid="0" snapToObjects="1">
      <p:cViewPr varScale="1">
        <p:scale>
          <a:sx n="100" d="100"/>
          <a:sy n="100" d="100"/>
        </p:scale>
        <p:origin x="1880" y="16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2/13/20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2/13/20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B5FD9130-0988-439C-A5F1-8A7F382A7F84}" type="slidenum">
              <a:rPr lang="zh-TW" altLang="en-US" smtClean="0"/>
              <a:pPr/>
              <a:t>56</a:t>
            </a:fld>
            <a:endParaRPr lang="zh-TW" altLang="en-US"/>
          </a:p>
        </p:txBody>
      </p:sp>
    </p:spTree>
    <p:extLst>
      <p:ext uri="{BB962C8B-B14F-4D97-AF65-F5344CB8AC3E}">
        <p14:creationId xmlns:p14="http://schemas.microsoft.com/office/powerpoint/2010/main" val="3873759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57</a:t>
            </a:fld>
            <a:endParaRPr lang="en-US"/>
          </a:p>
        </p:txBody>
      </p:sp>
    </p:spTree>
    <p:extLst>
      <p:ext uri="{BB962C8B-B14F-4D97-AF65-F5344CB8AC3E}">
        <p14:creationId xmlns:p14="http://schemas.microsoft.com/office/powerpoint/2010/main" val="964646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many applications of divide and conquer, including sorting, the most fundamental component for all computational problems. Because of its importance, there are just too many sorting algorithms available in the world.</a:t>
            </a:r>
          </a:p>
          <a:p>
            <a:endParaRPr lang="en-US" dirty="0"/>
          </a:p>
          <a:p>
            <a:r>
              <a:rPr lang="en-US" dirty="0"/>
              <a:t>For example, we have bubble sort, that is a N square algorithm, insertion sort we talked about last time and that is also a N square algorithm, selection sort, quick sort, merge sort we talked about last time using divide and conquer to get a </a:t>
            </a:r>
            <a:r>
              <a:rPr lang="en-US" dirty="0" err="1"/>
              <a:t>NlogN</a:t>
            </a:r>
            <a:r>
              <a:rPr lang="en-US" dirty="0"/>
              <a:t> speed, other sorting algorithms include heap sort, radix sort, and so on so forth.</a:t>
            </a:r>
          </a:p>
        </p:txBody>
      </p:sp>
      <p:sp>
        <p:nvSpPr>
          <p:cNvPr id="4" name="Slide Number Placeholder 3"/>
          <p:cNvSpPr>
            <a:spLocks noGrp="1"/>
          </p:cNvSpPr>
          <p:nvPr>
            <p:ph type="sldNum" sz="quarter" idx="5"/>
          </p:nvPr>
        </p:nvSpPr>
        <p:spPr/>
        <p:txBody>
          <a:bodyPr/>
          <a:lstStyle/>
          <a:p>
            <a:fld id="{AAE100B7-F0F0-BA4B-98D9-DC51A8C921F3}" type="slidenum">
              <a:rPr lang="en-US" smtClean="0"/>
              <a:t>2</a:t>
            </a:fld>
            <a:endParaRPr lang="en-US"/>
          </a:p>
        </p:txBody>
      </p:sp>
    </p:spTree>
    <p:extLst>
      <p:ext uri="{BB962C8B-B14F-4D97-AF65-F5344CB8AC3E}">
        <p14:creationId xmlns:p14="http://schemas.microsoft.com/office/powerpoint/2010/main" val="27971167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B5FD9130-0988-439C-A5F1-8A7F382A7F84}" type="slidenum">
              <a:rPr lang="zh-TW" altLang="en-US" smtClean="0"/>
              <a:pPr/>
              <a:t>3</a:t>
            </a:fld>
            <a:endParaRPr lang="zh-TW" altLang="en-US"/>
          </a:p>
        </p:txBody>
      </p:sp>
    </p:spTree>
    <p:extLst>
      <p:ext uri="{BB962C8B-B14F-4D97-AF65-F5344CB8AC3E}">
        <p14:creationId xmlns:p14="http://schemas.microsoft.com/office/powerpoint/2010/main" val="3323862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17</a:t>
            </a:fld>
            <a:endParaRPr lang="en-US"/>
          </a:p>
        </p:txBody>
      </p:sp>
    </p:spTree>
    <p:extLst>
      <p:ext uri="{BB962C8B-B14F-4D97-AF65-F5344CB8AC3E}">
        <p14:creationId xmlns:p14="http://schemas.microsoft.com/office/powerpoint/2010/main" val="904106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B5FD9130-0988-439C-A5F1-8A7F382A7F84}" type="slidenum">
              <a:rPr lang="zh-TW" altLang="en-US" smtClean="0"/>
              <a:pPr/>
              <a:t>51</a:t>
            </a:fld>
            <a:endParaRPr lang="zh-TW" altLang="en-US"/>
          </a:p>
        </p:txBody>
      </p:sp>
    </p:spTree>
    <p:extLst>
      <p:ext uri="{BB962C8B-B14F-4D97-AF65-F5344CB8AC3E}">
        <p14:creationId xmlns:p14="http://schemas.microsoft.com/office/powerpoint/2010/main" val="2726978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B5FD9130-0988-439C-A5F1-8A7F382A7F84}" type="slidenum">
              <a:rPr lang="zh-TW" altLang="en-US" smtClean="0"/>
              <a:pPr/>
              <a:t>52</a:t>
            </a:fld>
            <a:endParaRPr lang="zh-TW" altLang="en-US"/>
          </a:p>
        </p:txBody>
      </p:sp>
    </p:spTree>
    <p:extLst>
      <p:ext uri="{BB962C8B-B14F-4D97-AF65-F5344CB8AC3E}">
        <p14:creationId xmlns:p14="http://schemas.microsoft.com/office/powerpoint/2010/main" val="1436804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B5FD9130-0988-439C-A5F1-8A7F382A7F84}" type="slidenum">
              <a:rPr lang="zh-TW" altLang="en-US" smtClean="0"/>
              <a:pPr/>
              <a:t>53</a:t>
            </a:fld>
            <a:endParaRPr lang="zh-TW" altLang="en-US"/>
          </a:p>
        </p:txBody>
      </p:sp>
    </p:spTree>
    <p:extLst>
      <p:ext uri="{BB962C8B-B14F-4D97-AF65-F5344CB8AC3E}">
        <p14:creationId xmlns:p14="http://schemas.microsoft.com/office/powerpoint/2010/main" val="1440389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B5FD9130-0988-439C-A5F1-8A7F382A7F84}" type="slidenum">
              <a:rPr lang="zh-TW" altLang="en-US" smtClean="0"/>
              <a:pPr/>
              <a:t>54</a:t>
            </a:fld>
            <a:endParaRPr lang="zh-TW" altLang="en-US"/>
          </a:p>
        </p:txBody>
      </p:sp>
    </p:spTree>
    <p:extLst>
      <p:ext uri="{BB962C8B-B14F-4D97-AF65-F5344CB8AC3E}">
        <p14:creationId xmlns:p14="http://schemas.microsoft.com/office/powerpoint/2010/main" val="36230187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B5FD9130-0988-439C-A5F1-8A7F382A7F84}" type="slidenum">
              <a:rPr lang="zh-TW" altLang="en-US" smtClean="0"/>
              <a:pPr/>
              <a:t>55</a:t>
            </a:fld>
            <a:endParaRPr lang="zh-TW" altLang="en-US"/>
          </a:p>
        </p:txBody>
      </p:sp>
    </p:spTree>
    <p:extLst>
      <p:ext uri="{BB962C8B-B14F-4D97-AF65-F5344CB8AC3E}">
        <p14:creationId xmlns:p14="http://schemas.microsoft.com/office/powerpoint/2010/main" val="3705966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2/13/20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按一下以編輯母片標題樣式</a:t>
            </a:r>
          </a:p>
        </p:txBody>
      </p:sp>
      <p:sp>
        <p:nvSpPr>
          <p:cNvPr id="3" name="內容版面配置區 2"/>
          <p:cNvSpPr>
            <a:spLocks noGrp="1"/>
          </p:cNvSpPr>
          <p:nvPr>
            <p:ph idx="1"/>
          </p:nvPr>
        </p:nvSpPr>
        <p:spPr/>
        <p:txBody>
          <a:bodyPr/>
          <a:lstStyle>
            <a:lvl1pPr>
              <a:defRPr sz="2400"/>
            </a:lvl1pPr>
            <a:lvl2pPr>
              <a:defRPr sz="2000"/>
            </a:lvl2pPr>
            <a:lvl3pPr>
              <a:defRPr sz="1600"/>
            </a:lvl3pPr>
          </a:lstStyle>
          <a:p>
            <a:pPr lvl="0"/>
            <a:r>
              <a:rPr lang="zh-TW" altLang="en-US" dirty="0"/>
              <a:t>按一下以編輯母片文字樣式</a:t>
            </a:r>
            <a:endParaRPr lang="en-US" altLang="zh-TW" dirty="0"/>
          </a:p>
          <a:p>
            <a:pPr lvl="1"/>
            <a:r>
              <a:rPr lang="en-US" altLang="zh-TW" sz="2000" dirty="0"/>
              <a:t>1</a:t>
            </a:r>
          </a:p>
          <a:p>
            <a:pPr lvl="2"/>
            <a:r>
              <a:rPr lang="en-US" altLang="zh-TW" sz="1600" dirty="0"/>
              <a:t>2</a:t>
            </a:r>
            <a:endParaRPr lang="zh-TW" altLang="en-US" dirty="0"/>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3DA0BB7-265A-403C-9275-D587AB510EDC}" type="slidenum">
              <a:rPr lang="zh-TW" altLang="en-US" smtClean="0"/>
              <a:pPr/>
              <a:t>‹#›</a:t>
            </a:fld>
            <a:endParaRPr lang="zh-TW" altLang="en-US"/>
          </a:p>
        </p:txBody>
      </p:sp>
      <p:sp>
        <p:nvSpPr>
          <p:cNvPr id="7" name="Rectangle 2"/>
          <p:cNvSpPr>
            <a:spLocks noChangeArrowheads="1"/>
          </p:cNvSpPr>
          <p:nvPr userDrawn="1"/>
        </p:nvSpPr>
        <p:spPr bwMode="gray">
          <a:xfrm>
            <a:off x="457200" y="1357298"/>
            <a:ext cx="8226425" cy="28575"/>
          </a:xfrm>
          <a:prstGeom prst="rect">
            <a:avLst/>
          </a:prstGeom>
          <a:gradFill rotWithShape="0">
            <a:gsLst>
              <a:gs pos="0">
                <a:schemeClr val="tx1"/>
              </a:gs>
              <a:gs pos="50000">
                <a:srgbClr val="C0C0C0"/>
              </a:gs>
              <a:gs pos="100000">
                <a:schemeClr val="tx1"/>
              </a:gs>
            </a:gsLst>
            <a:lin ang="0" scaled="1"/>
          </a:gradFill>
          <a:ln w="9525">
            <a:noFill/>
            <a:miter lim="800000"/>
            <a:headEnd/>
            <a:tailEnd/>
          </a:ln>
          <a:effectLst/>
        </p:spPr>
        <p:txBody>
          <a:bodyPr wrap="none" anchor="ctr"/>
          <a:lstStyle/>
          <a:p>
            <a:pPr algn="ctr">
              <a:defRPr/>
            </a:pPr>
            <a:endParaRPr lang="zh-TW" altLang="en-US"/>
          </a:p>
        </p:txBody>
      </p:sp>
      <p:sp>
        <p:nvSpPr>
          <p:cNvPr id="8" name="日期版面配置區 3"/>
          <p:cNvSpPr>
            <a:spLocks noGrp="1"/>
          </p:cNvSpPr>
          <p:nvPr>
            <p:ph type="dt" sz="half" idx="2"/>
          </p:nvPr>
        </p:nvSpPr>
        <p:spPr>
          <a:xfrm>
            <a:off x="457200" y="6207147"/>
            <a:ext cx="3543296" cy="365125"/>
          </a:xfrm>
          <a:prstGeom prst="rect">
            <a:avLst/>
          </a:prstGeom>
        </p:spPr>
        <p:txBody>
          <a:bodyPr vert="horz" lIns="91440" tIns="45720" rIns="91440" bIns="45720" rtlCol="0" anchor="ctr"/>
          <a:lstStyle>
            <a:lvl1pPr algn="l">
              <a:defRPr sz="1200" b="1" i="1">
                <a:solidFill>
                  <a:schemeClr val="tx1">
                    <a:tint val="75000"/>
                  </a:schemeClr>
                </a:solidFill>
              </a:defRPr>
            </a:lvl1pPr>
          </a:lstStyle>
          <a:p>
            <a:r>
              <a:rPr lang="en-US" altLang="zh-TW" dirty="0"/>
              <a:t>NCKU CSIE Programming Contest Training Course</a:t>
            </a:r>
            <a:endParaRPr lang="zh-TW" altLang="en-US" dirty="0"/>
          </a:p>
        </p:txBody>
      </p:sp>
    </p:spTree>
    <p:extLst>
      <p:ext uri="{BB962C8B-B14F-4D97-AF65-F5344CB8AC3E}">
        <p14:creationId xmlns:p14="http://schemas.microsoft.com/office/powerpoint/2010/main" val="24130858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2/13/20</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2/13/20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2/13/20</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2/13/20</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2/13/20</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2/13/20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2/13/20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2/13/20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688058"/>
            <a:ext cx="7980533" cy="2221397"/>
          </a:xfrm>
        </p:spPr>
        <p:txBody>
          <a:bodyPr/>
          <a:lstStyle/>
          <a:p>
            <a:r>
              <a:rPr lang="en-US" sz="4800" dirty="0"/>
              <a:t>Lecture 6: Disjoint Set and Binary Search</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B293E1B-62F7-5E41-8A19-EAA703CDAA2A}"/>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AAF280A6-62B7-944B-8322-D0C68704F202}"/>
              </a:ext>
            </a:extLst>
          </p:cNvPr>
          <p:cNvSpPr>
            <a:spLocks noGrp="1"/>
          </p:cNvSpPr>
          <p:nvPr>
            <p:ph type="title"/>
          </p:nvPr>
        </p:nvSpPr>
        <p:spPr/>
        <p:txBody>
          <a:bodyPr/>
          <a:lstStyle/>
          <a:p>
            <a:r>
              <a:rPr lang="en-US" dirty="0"/>
              <a:t>Self-adjustment Data Structure</a:t>
            </a:r>
          </a:p>
        </p:txBody>
      </p:sp>
      <p:grpSp>
        <p:nvGrpSpPr>
          <p:cNvPr id="5" name="Group 35">
            <a:extLst>
              <a:ext uri="{FF2B5EF4-FFF2-40B4-BE49-F238E27FC236}">
                <a16:creationId xmlns:a16="http://schemas.microsoft.com/office/drawing/2014/main" id="{C0534397-0C8D-A544-9EC1-B0D12687A260}"/>
              </a:ext>
            </a:extLst>
          </p:cNvPr>
          <p:cNvGrpSpPr>
            <a:grpSpLocks/>
          </p:cNvGrpSpPr>
          <p:nvPr/>
        </p:nvGrpSpPr>
        <p:grpSpPr bwMode="auto">
          <a:xfrm>
            <a:off x="4003112" y="2209800"/>
            <a:ext cx="533400" cy="889000"/>
            <a:chOff x="4512" y="2544"/>
            <a:chExt cx="336" cy="560"/>
          </a:xfrm>
        </p:grpSpPr>
        <p:sp>
          <p:nvSpPr>
            <p:cNvPr id="6" name="AutoShape 21">
              <a:extLst>
                <a:ext uri="{FF2B5EF4-FFF2-40B4-BE49-F238E27FC236}">
                  <a16:creationId xmlns:a16="http://schemas.microsoft.com/office/drawing/2014/main" id="{59174A28-7ADF-DE4B-A7D4-A76CFA40D7A7}"/>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7" name="Text Box 22">
              <a:extLst>
                <a:ext uri="{FF2B5EF4-FFF2-40B4-BE49-F238E27FC236}">
                  <a16:creationId xmlns:a16="http://schemas.microsoft.com/office/drawing/2014/main" id="{D96F73DA-C3A9-0640-B7FD-7C5AD0E0D693}"/>
                </a:ext>
              </a:extLst>
            </p:cNvPr>
            <p:cNvSpPr txBox="1">
              <a:spLocks noChangeArrowheads="1"/>
            </p:cNvSpPr>
            <p:nvPr/>
          </p:nvSpPr>
          <p:spPr bwMode="auto">
            <a:xfrm>
              <a:off x="4608" y="2544"/>
              <a:ext cx="159" cy="192"/>
            </a:xfrm>
            <a:prstGeom prst="rect">
              <a:avLst/>
            </a:prstGeom>
            <a:noFill/>
            <a:ln w="9525">
              <a:noFill/>
              <a:miter lim="800000"/>
              <a:headEnd/>
              <a:tailEnd/>
            </a:ln>
            <a:effectLst/>
          </p:spPr>
          <p:txBody>
            <a:bodyPr wrap="none">
              <a:spAutoFit/>
            </a:bodyPr>
            <a:lstStyle/>
            <a:p>
              <a:r>
                <a:rPr lang="en-US" altLang="zh-TW" b="1">
                  <a:solidFill>
                    <a:srgbClr val="CC0000"/>
                  </a:solidFill>
                </a:rPr>
                <a:t>f</a:t>
              </a:r>
            </a:p>
          </p:txBody>
        </p:sp>
        <p:sp>
          <p:nvSpPr>
            <p:cNvPr id="8" name="Oval 34">
              <a:extLst>
                <a:ext uri="{FF2B5EF4-FFF2-40B4-BE49-F238E27FC236}">
                  <a16:creationId xmlns:a16="http://schemas.microsoft.com/office/drawing/2014/main" id="{42C493B8-D3F7-684C-AEF3-AC4CB1C8E3EB}"/>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9" name="Group 36">
            <a:extLst>
              <a:ext uri="{FF2B5EF4-FFF2-40B4-BE49-F238E27FC236}">
                <a16:creationId xmlns:a16="http://schemas.microsoft.com/office/drawing/2014/main" id="{86EC8BAF-DE9F-D44A-9DC9-5A1244BDECFF}"/>
              </a:ext>
            </a:extLst>
          </p:cNvPr>
          <p:cNvGrpSpPr>
            <a:grpSpLocks/>
          </p:cNvGrpSpPr>
          <p:nvPr/>
        </p:nvGrpSpPr>
        <p:grpSpPr bwMode="auto">
          <a:xfrm>
            <a:off x="3088712" y="2743200"/>
            <a:ext cx="533400" cy="889000"/>
            <a:chOff x="4512" y="2544"/>
            <a:chExt cx="336" cy="560"/>
          </a:xfrm>
        </p:grpSpPr>
        <p:sp>
          <p:nvSpPr>
            <p:cNvPr id="10" name="AutoShape 37">
              <a:extLst>
                <a:ext uri="{FF2B5EF4-FFF2-40B4-BE49-F238E27FC236}">
                  <a16:creationId xmlns:a16="http://schemas.microsoft.com/office/drawing/2014/main" id="{13882F20-EEA6-5948-967B-878CE7947531}"/>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11" name="Text Box 38">
              <a:extLst>
                <a:ext uri="{FF2B5EF4-FFF2-40B4-BE49-F238E27FC236}">
                  <a16:creationId xmlns:a16="http://schemas.microsoft.com/office/drawing/2014/main" id="{DDD376CB-4B9C-6748-A37E-C4B78483DB3A}"/>
                </a:ext>
              </a:extLst>
            </p:cNvPr>
            <p:cNvSpPr txBox="1">
              <a:spLocks noChangeArrowheads="1"/>
            </p:cNvSpPr>
            <p:nvPr/>
          </p:nvSpPr>
          <p:spPr bwMode="auto">
            <a:xfrm>
              <a:off x="4608" y="2544"/>
              <a:ext cx="183" cy="192"/>
            </a:xfrm>
            <a:prstGeom prst="rect">
              <a:avLst/>
            </a:prstGeom>
            <a:noFill/>
            <a:ln w="9525">
              <a:noFill/>
              <a:miter lim="800000"/>
              <a:headEnd/>
              <a:tailEnd/>
            </a:ln>
            <a:effectLst/>
          </p:spPr>
          <p:txBody>
            <a:bodyPr wrap="none">
              <a:spAutoFit/>
            </a:bodyPr>
            <a:lstStyle/>
            <a:p>
              <a:r>
                <a:rPr lang="en-US" altLang="zh-TW" b="1">
                  <a:solidFill>
                    <a:srgbClr val="CC0000"/>
                  </a:solidFill>
                </a:rPr>
                <a:t>e</a:t>
              </a:r>
            </a:p>
          </p:txBody>
        </p:sp>
        <p:sp>
          <p:nvSpPr>
            <p:cNvPr id="12" name="Oval 39">
              <a:extLst>
                <a:ext uri="{FF2B5EF4-FFF2-40B4-BE49-F238E27FC236}">
                  <a16:creationId xmlns:a16="http://schemas.microsoft.com/office/drawing/2014/main" id="{72813412-3A61-7842-A280-0A88E5B2506C}"/>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13" name="Group 40">
            <a:extLst>
              <a:ext uri="{FF2B5EF4-FFF2-40B4-BE49-F238E27FC236}">
                <a16:creationId xmlns:a16="http://schemas.microsoft.com/office/drawing/2014/main" id="{CE0582AC-DFA1-BE44-87B7-E561B5EC9113}"/>
              </a:ext>
            </a:extLst>
          </p:cNvPr>
          <p:cNvGrpSpPr>
            <a:grpSpLocks/>
          </p:cNvGrpSpPr>
          <p:nvPr/>
        </p:nvGrpSpPr>
        <p:grpSpPr bwMode="auto">
          <a:xfrm>
            <a:off x="2250512" y="3378200"/>
            <a:ext cx="533400" cy="889000"/>
            <a:chOff x="4512" y="2544"/>
            <a:chExt cx="336" cy="560"/>
          </a:xfrm>
        </p:grpSpPr>
        <p:sp>
          <p:nvSpPr>
            <p:cNvPr id="14" name="AutoShape 41">
              <a:extLst>
                <a:ext uri="{FF2B5EF4-FFF2-40B4-BE49-F238E27FC236}">
                  <a16:creationId xmlns:a16="http://schemas.microsoft.com/office/drawing/2014/main" id="{D5BDDC76-3B99-9B42-846A-AD0C85A496CC}"/>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15" name="Text Box 42">
              <a:extLst>
                <a:ext uri="{FF2B5EF4-FFF2-40B4-BE49-F238E27FC236}">
                  <a16:creationId xmlns:a16="http://schemas.microsoft.com/office/drawing/2014/main" id="{5AA6B376-2970-C040-BE5D-19BCB8E7759F}"/>
                </a:ext>
              </a:extLst>
            </p:cNvPr>
            <p:cNvSpPr txBox="1">
              <a:spLocks noChangeArrowheads="1"/>
            </p:cNvSpPr>
            <p:nvPr/>
          </p:nvSpPr>
          <p:spPr bwMode="auto">
            <a:xfrm>
              <a:off x="4608" y="2544"/>
              <a:ext cx="186" cy="192"/>
            </a:xfrm>
            <a:prstGeom prst="rect">
              <a:avLst/>
            </a:prstGeom>
            <a:noFill/>
            <a:ln w="9525">
              <a:noFill/>
              <a:miter lim="800000"/>
              <a:headEnd/>
              <a:tailEnd/>
            </a:ln>
            <a:effectLst/>
          </p:spPr>
          <p:txBody>
            <a:bodyPr wrap="none">
              <a:spAutoFit/>
            </a:bodyPr>
            <a:lstStyle/>
            <a:p>
              <a:r>
                <a:rPr lang="en-US" altLang="zh-TW" b="1">
                  <a:solidFill>
                    <a:srgbClr val="CC0000"/>
                  </a:solidFill>
                </a:rPr>
                <a:t>d</a:t>
              </a:r>
            </a:p>
          </p:txBody>
        </p:sp>
        <p:sp>
          <p:nvSpPr>
            <p:cNvPr id="16" name="Oval 43">
              <a:extLst>
                <a:ext uri="{FF2B5EF4-FFF2-40B4-BE49-F238E27FC236}">
                  <a16:creationId xmlns:a16="http://schemas.microsoft.com/office/drawing/2014/main" id="{65B5FFDA-D64A-6A43-83B5-DF23B018B27F}"/>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17" name="Group 44">
            <a:extLst>
              <a:ext uri="{FF2B5EF4-FFF2-40B4-BE49-F238E27FC236}">
                <a16:creationId xmlns:a16="http://schemas.microsoft.com/office/drawing/2014/main" id="{A1456D51-E918-0A4F-840A-1BC996384AE5}"/>
              </a:ext>
            </a:extLst>
          </p:cNvPr>
          <p:cNvGrpSpPr>
            <a:grpSpLocks/>
          </p:cNvGrpSpPr>
          <p:nvPr/>
        </p:nvGrpSpPr>
        <p:grpSpPr bwMode="auto">
          <a:xfrm>
            <a:off x="1412312" y="3962400"/>
            <a:ext cx="533400" cy="889000"/>
            <a:chOff x="4512" y="2544"/>
            <a:chExt cx="336" cy="560"/>
          </a:xfrm>
        </p:grpSpPr>
        <p:sp>
          <p:nvSpPr>
            <p:cNvPr id="18" name="AutoShape 45">
              <a:extLst>
                <a:ext uri="{FF2B5EF4-FFF2-40B4-BE49-F238E27FC236}">
                  <a16:creationId xmlns:a16="http://schemas.microsoft.com/office/drawing/2014/main" id="{38AED196-1DBD-6946-AEED-4D0B9201E1CF}"/>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19" name="Text Box 46">
              <a:extLst>
                <a:ext uri="{FF2B5EF4-FFF2-40B4-BE49-F238E27FC236}">
                  <a16:creationId xmlns:a16="http://schemas.microsoft.com/office/drawing/2014/main" id="{1064C09E-F8ED-664F-9A24-CCE45B8A15B2}"/>
                </a:ext>
              </a:extLst>
            </p:cNvPr>
            <p:cNvSpPr txBox="1">
              <a:spLocks noChangeArrowheads="1"/>
            </p:cNvSpPr>
            <p:nvPr/>
          </p:nvSpPr>
          <p:spPr bwMode="auto">
            <a:xfrm>
              <a:off x="4608" y="2544"/>
              <a:ext cx="175" cy="192"/>
            </a:xfrm>
            <a:prstGeom prst="rect">
              <a:avLst/>
            </a:prstGeom>
            <a:noFill/>
            <a:ln w="9525">
              <a:noFill/>
              <a:miter lim="800000"/>
              <a:headEnd/>
              <a:tailEnd/>
            </a:ln>
            <a:effectLst/>
          </p:spPr>
          <p:txBody>
            <a:bodyPr wrap="none">
              <a:spAutoFit/>
            </a:bodyPr>
            <a:lstStyle/>
            <a:p>
              <a:r>
                <a:rPr lang="en-US" altLang="zh-TW" b="1">
                  <a:solidFill>
                    <a:srgbClr val="CC0000"/>
                  </a:solidFill>
                </a:rPr>
                <a:t>c</a:t>
              </a:r>
            </a:p>
          </p:txBody>
        </p:sp>
        <p:sp>
          <p:nvSpPr>
            <p:cNvPr id="20" name="Oval 47">
              <a:extLst>
                <a:ext uri="{FF2B5EF4-FFF2-40B4-BE49-F238E27FC236}">
                  <a16:creationId xmlns:a16="http://schemas.microsoft.com/office/drawing/2014/main" id="{83CFFC0D-E928-B849-B06C-DBFE527D9F1E}"/>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sp>
        <p:nvSpPr>
          <p:cNvPr id="21" name="Line 49">
            <a:extLst>
              <a:ext uri="{FF2B5EF4-FFF2-40B4-BE49-F238E27FC236}">
                <a16:creationId xmlns:a16="http://schemas.microsoft.com/office/drawing/2014/main" id="{796F3487-D988-0549-87DC-6987AFDDC54F}"/>
              </a:ext>
            </a:extLst>
          </p:cNvPr>
          <p:cNvSpPr>
            <a:spLocks noChangeShapeType="1"/>
          </p:cNvSpPr>
          <p:nvPr/>
        </p:nvSpPr>
        <p:spPr bwMode="auto">
          <a:xfrm flipH="1">
            <a:off x="3469712" y="2362200"/>
            <a:ext cx="685800" cy="457200"/>
          </a:xfrm>
          <a:prstGeom prst="line">
            <a:avLst/>
          </a:prstGeom>
          <a:noFill/>
          <a:ln w="9525">
            <a:solidFill>
              <a:srgbClr val="FF0000"/>
            </a:solidFill>
            <a:round/>
            <a:headEnd/>
            <a:tailEnd/>
          </a:ln>
          <a:effectLst/>
        </p:spPr>
        <p:txBody>
          <a:bodyPr wrap="none"/>
          <a:lstStyle/>
          <a:p>
            <a:endParaRPr lang="zh-TW" altLang="en-US"/>
          </a:p>
        </p:txBody>
      </p:sp>
      <p:sp>
        <p:nvSpPr>
          <p:cNvPr id="22" name="Line 50">
            <a:extLst>
              <a:ext uri="{FF2B5EF4-FFF2-40B4-BE49-F238E27FC236}">
                <a16:creationId xmlns:a16="http://schemas.microsoft.com/office/drawing/2014/main" id="{F1E94992-2017-3441-A254-913D95D5D2E7}"/>
              </a:ext>
            </a:extLst>
          </p:cNvPr>
          <p:cNvSpPr>
            <a:spLocks noChangeShapeType="1"/>
          </p:cNvSpPr>
          <p:nvPr/>
        </p:nvSpPr>
        <p:spPr bwMode="auto">
          <a:xfrm flipH="1">
            <a:off x="2555312" y="2971800"/>
            <a:ext cx="685800" cy="457200"/>
          </a:xfrm>
          <a:prstGeom prst="line">
            <a:avLst/>
          </a:prstGeom>
          <a:noFill/>
          <a:ln w="9525">
            <a:solidFill>
              <a:srgbClr val="FF0000"/>
            </a:solidFill>
            <a:round/>
            <a:headEnd/>
            <a:tailEnd/>
          </a:ln>
          <a:effectLst/>
        </p:spPr>
        <p:txBody>
          <a:bodyPr wrap="none"/>
          <a:lstStyle/>
          <a:p>
            <a:endParaRPr lang="zh-TW" altLang="en-US"/>
          </a:p>
        </p:txBody>
      </p:sp>
      <p:sp>
        <p:nvSpPr>
          <p:cNvPr id="23" name="Line 51">
            <a:extLst>
              <a:ext uri="{FF2B5EF4-FFF2-40B4-BE49-F238E27FC236}">
                <a16:creationId xmlns:a16="http://schemas.microsoft.com/office/drawing/2014/main" id="{1C60B497-A27E-1140-AC42-9D90A4BD5F84}"/>
              </a:ext>
            </a:extLst>
          </p:cNvPr>
          <p:cNvSpPr>
            <a:spLocks noChangeShapeType="1"/>
          </p:cNvSpPr>
          <p:nvPr/>
        </p:nvSpPr>
        <p:spPr bwMode="auto">
          <a:xfrm flipH="1">
            <a:off x="1717112" y="3530600"/>
            <a:ext cx="685800" cy="457200"/>
          </a:xfrm>
          <a:prstGeom prst="line">
            <a:avLst/>
          </a:prstGeom>
          <a:noFill/>
          <a:ln w="9525">
            <a:solidFill>
              <a:srgbClr val="FF0000"/>
            </a:solidFill>
            <a:round/>
            <a:headEnd/>
            <a:tailEnd/>
          </a:ln>
          <a:effectLst/>
        </p:spPr>
        <p:txBody>
          <a:bodyPr wrap="none"/>
          <a:lstStyle/>
          <a:p>
            <a:endParaRPr lang="zh-TW" altLang="en-US"/>
          </a:p>
        </p:txBody>
      </p:sp>
      <p:sp>
        <p:nvSpPr>
          <p:cNvPr id="24" name="Text Box 52">
            <a:extLst>
              <a:ext uri="{FF2B5EF4-FFF2-40B4-BE49-F238E27FC236}">
                <a16:creationId xmlns:a16="http://schemas.microsoft.com/office/drawing/2014/main" id="{F851898A-66F4-944A-9562-AF6BEE002373}"/>
              </a:ext>
            </a:extLst>
          </p:cNvPr>
          <p:cNvSpPr txBox="1">
            <a:spLocks noChangeArrowheads="1"/>
          </p:cNvSpPr>
          <p:nvPr/>
        </p:nvSpPr>
        <p:spPr bwMode="auto">
          <a:xfrm>
            <a:off x="2250512" y="3048000"/>
            <a:ext cx="571500" cy="304800"/>
          </a:xfrm>
          <a:prstGeom prst="rect">
            <a:avLst/>
          </a:prstGeom>
          <a:noFill/>
          <a:ln w="9525">
            <a:noFill/>
            <a:miter lim="800000"/>
            <a:headEnd/>
            <a:tailEnd/>
          </a:ln>
          <a:effectLst/>
        </p:spPr>
        <p:txBody>
          <a:bodyPr wrap="none">
            <a:spAutoFit/>
          </a:bodyPr>
          <a:lstStyle/>
          <a:p>
            <a:r>
              <a:rPr lang="en-US" altLang="zh-TW" b="1" dirty="0">
                <a:solidFill>
                  <a:srgbClr val="CC0000"/>
                </a:solidFill>
              </a:rPr>
              <a:t>P[x]</a:t>
            </a:r>
          </a:p>
        </p:txBody>
      </p:sp>
      <p:sp>
        <p:nvSpPr>
          <p:cNvPr id="25" name="Text Box 53">
            <a:extLst>
              <a:ext uri="{FF2B5EF4-FFF2-40B4-BE49-F238E27FC236}">
                <a16:creationId xmlns:a16="http://schemas.microsoft.com/office/drawing/2014/main" id="{1BBD1C66-E72C-6743-AF58-92F042118C02}"/>
              </a:ext>
            </a:extLst>
          </p:cNvPr>
          <p:cNvSpPr txBox="1">
            <a:spLocks noChangeArrowheads="1"/>
          </p:cNvSpPr>
          <p:nvPr/>
        </p:nvSpPr>
        <p:spPr bwMode="auto">
          <a:xfrm>
            <a:off x="1445650" y="3657600"/>
            <a:ext cx="292100" cy="304800"/>
          </a:xfrm>
          <a:prstGeom prst="rect">
            <a:avLst/>
          </a:prstGeom>
          <a:noFill/>
          <a:ln w="9525">
            <a:noFill/>
            <a:miter lim="800000"/>
            <a:headEnd/>
            <a:tailEnd/>
          </a:ln>
          <a:effectLst/>
        </p:spPr>
        <p:txBody>
          <a:bodyPr wrap="none">
            <a:spAutoFit/>
          </a:bodyPr>
          <a:lstStyle/>
          <a:p>
            <a:r>
              <a:rPr lang="en-US" altLang="zh-TW" b="1">
                <a:solidFill>
                  <a:srgbClr val="CC0000"/>
                </a:solidFill>
              </a:rPr>
              <a:t>x</a:t>
            </a:r>
          </a:p>
        </p:txBody>
      </p:sp>
      <p:grpSp>
        <p:nvGrpSpPr>
          <p:cNvPr id="26" name="Group 54">
            <a:extLst>
              <a:ext uri="{FF2B5EF4-FFF2-40B4-BE49-F238E27FC236}">
                <a16:creationId xmlns:a16="http://schemas.microsoft.com/office/drawing/2014/main" id="{E2C168B6-1F23-5647-9CE3-1C427510A5C8}"/>
              </a:ext>
            </a:extLst>
          </p:cNvPr>
          <p:cNvGrpSpPr>
            <a:grpSpLocks/>
          </p:cNvGrpSpPr>
          <p:nvPr/>
        </p:nvGrpSpPr>
        <p:grpSpPr bwMode="auto">
          <a:xfrm>
            <a:off x="7259280" y="2990814"/>
            <a:ext cx="533400" cy="889000"/>
            <a:chOff x="4512" y="2544"/>
            <a:chExt cx="336" cy="560"/>
          </a:xfrm>
        </p:grpSpPr>
        <p:sp>
          <p:nvSpPr>
            <p:cNvPr id="27" name="AutoShape 55">
              <a:extLst>
                <a:ext uri="{FF2B5EF4-FFF2-40B4-BE49-F238E27FC236}">
                  <a16:creationId xmlns:a16="http://schemas.microsoft.com/office/drawing/2014/main" id="{98B796ED-B050-0A4D-A31F-16F838F79803}"/>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28" name="Text Box 56">
              <a:extLst>
                <a:ext uri="{FF2B5EF4-FFF2-40B4-BE49-F238E27FC236}">
                  <a16:creationId xmlns:a16="http://schemas.microsoft.com/office/drawing/2014/main" id="{B10846A9-51C7-1742-8BFA-146931AE4A08}"/>
                </a:ext>
              </a:extLst>
            </p:cNvPr>
            <p:cNvSpPr txBox="1">
              <a:spLocks noChangeArrowheads="1"/>
            </p:cNvSpPr>
            <p:nvPr/>
          </p:nvSpPr>
          <p:spPr bwMode="auto">
            <a:xfrm>
              <a:off x="4608" y="2544"/>
              <a:ext cx="159" cy="192"/>
            </a:xfrm>
            <a:prstGeom prst="rect">
              <a:avLst/>
            </a:prstGeom>
            <a:noFill/>
            <a:ln w="9525">
              <a:noFill/>
              <a:miter lim="800000"/>
              <a:headEnd/>
              <a:tailEnd/>
            </a:ln>
            <a:effectLst/>
          </p:spPr>
          <p:txBody>
            <a:bodyPr wrap="none">
              <a:spAutoFit/>
            </a:bodyPr>
            <a:lstStyle/>
            <a:p>
              <a:r>
                <a:rPr lang="en-US" altLang="zh-TW" b="1">
                  <a:solidFill>
                    <a:srgbClr val="CC0000"/>
                  </a:solidFill>
                </a:rPr>
                <a:t>f</a:t>
              </a:r>
            </a:p>
          </p:txBody>
        </p:sp>
        <p:sp>
          <p:nvSpPr>
            <p:cNvPr id="29" name="Oval 57">
              <a:extLst>
                <a:ext uri="{FF2B5EF4-FFF2-40B4-BE49-F238E27FC236}">
                  <a16:creationId xmlns:a16="http://schemas.microsoft.com/office/drawing/2014/main" id="{584055FD-42D3-9F47-98E4-08FCBDEB2044}"/>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30" name="Group 58">
            <a:extLst>
              <a:ext uri="{FF2B5EF4-FFF2-40B4-BE49-F238E27FC236}">
                <a16:creationId xmlns:a16="http://schemas.microsoft.com/office/drawing/2014/main" id="{75CB4A9A-2471-5145-8B1D-64057CC69050}"/>
              </a:ext>
            </a:extLst>
          </p:cNvPr>
          <p:cNvGrpSpPr>
            <a:grpSpLocks/>
          </p:cNvGrpSpPr>
          <p:nvPr/>
        </p:nvGrpSpPr>
        <p:grpSpPr bwMode="auto">
          <a:xfrm>
            <a:off x="6344880" y="3524214"/>
            <a:ext cx="533400" cy="889000"/>
            <a:chOff x="4512" y="2544"/>
            <a:chExt cx="336" cy="560"/>
          </a:xfrm>
        </p:grpSpPr>
        <p:sp>
          <p:nvSpPr>
            <p:cNvPr id="31" name="AutoShape 59">
              <a:extLst>
                <a:ext uri="{FF2B5EF4-FFF2-40B4-BE49-F238E27FC236}">
                  <a16:creationId xmlns:a16="http://schemas.microsoft.com/office/drawing/2014/main" id="{70538DDC-717A-B94B-AB03-A8242C405CD2}"/>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32" name="Text Box 60">
              <a:extLst>
                <a:ext uri="{FF2B5EF4-FFF2-40B4-BE49-F238E27FC236}">
                  <a16:creationId xmlns:a16="http://schemas.microsoft.com/office/drawing/2014/main" id="{FFB8525C-0262-8042-BC27-849F471A443C}"/>
                </a:ext>
              </a:extLst>
            </p:cNvPr>
            <p:cNvSpPr txBox="1">
              <a:spLocks noChangeArrowheads="1"/>
            </p:cNvSpPr>
            <p:nvPr/>
          </p:nvSpPr>
          <p:spPr bwMode="auto">
            <a:xfrm>
              <a:off x="4608" y="2544"/>
              <a:ext cx="183" cy="192"/>
            </a:xfrm>
            <a:prstGeom prst="rect">
              <a:avLst/>
            </a:prstGeom>
            <a:noFill/>
            <a:ln w="9525">
              <a:noFill/>
              <a:miter lim="800000"/>
              <a:headEnd/>
              <a:tailEnd/>
            </a:ln>
            <a:effectLst/>
          </p:spPr>
          <p:txBody>
            <a:bodyPr wrap="none">
              <a:spAutoFit/>
            </a:bodyPr>
            <a:lstStyle/>
            <a:p>
              <a:r>
                <a:rPr lang="en-US" altLang="zh-TW" b="1">
                  <a:solidFill>
                    <a:srgbClr val="CC0000"/>
                  </a:solidFill>
                </a:rPr>
                <a:t>e</a:t>
              </a:r>
            </a:p>
          </p:txBody>
        </p:sp>
        <p:sp>
          <p:nvSpPr>
            <p:cNvPr id="33" name="Oval 61">
              <a:extLst>
                <a:ext uri="{FF2B5EF4-FFF2-40B4-BE49-F238E27FC236}">
                  <a16:creationId xmlns:a16="http://schemas.microsoft.com/office/drawing/2014/main" id="{1DE59F62-995C-3A4D-B820-6F2C8CCE4428}"/>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34" name="Group 62">
            <a:extLst>
              <a:ext uri="{FF2B5EF4-FFF2-40B4-BE49-F238E27FC236}">
                <a16:creationId xmlns:a16="http://schemas.microsoft.com/office/drawing/2014/main" id="{E4A84980-5213-8744-BC0A-9B03C31FE369}"/>
              </a:ext>
            </a:extLst>
          </p:cNvPr>
          <p:cNvGrpSpPr>
            <a:grpSpLocks/>
          </p:cNvGrpSpPr>
          <p:nvPr/>
        </p:nvGrpSpPr>
        <p:grpSpPr bwMode="auto">
          <a:xfrm>
            <a:off x="5735280" y="3524214"/>
            <a:ext cx="533400" cy="889000"/>
            <a:chOff x="4512" y="2544"/>
            <a:chExt cx="336" cy="560"/>
          </a:xfrm>
        </p:grpSpPr>
        <p:sp>
          <p:nvSpPr>
            <p:cNvPr id="35" name="AutoShape 63">
              <a:extLst>
                <a:ext uri="{FF2B5EF4-FFF2-40B4-BE49-F238E27FC236}">
                  <a16:creationId xmlns:a16="http://schemas.microsoft.com/office/drawing/2014/main" id="{E068CD84-DB7B-F44F-9934-AAAECBCE6C12}"/>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36" name="Text Box 64">
              <a:extLst>
                <a:ext uri="{FF2B5EF4-FFF2-40B4-BE49-F238E27FC236}">
                  <a16:creationId xmlns:a16="http://schemas.microsoft.com/office/drawing/2014/main" id="{319FF37D-C5F0-AB40-AC1E-5672032D4BD2}"/>
                </a:ext>
              </a:extLst>
            </p:cNvPr>
            <p:cNvSpPr txBox="1">
              <a:spLocks noChangeArrowheads="1"/>
            </p:cNvSpPr>
            <p:nvPr/>
          </p:nvSpPr>
          <p:spPr bwMode="auto">
            <a:xfrm>
              <a:off x="4608" y="2544"/>
              <a:ext cx="186" cy="192"/>
            </a:xfrm>
            <a:prstGeom prst="rect">
              <a:avLst/>
            </a:prstGeom>
            <a:noFill/>
            <a:ln w="9525">
              <a:noFill/>
              <a:miter lim="800000"/>
              <a:headEnd/>
              <a:tailEnd/>
            </a:ln>
            <a:effectLst/>
          </p:spPr>
          <p:txBody>
            <a:bodyPr wrap="none">
              <a:spAutoFit/>
            </a:bodyPr>
            <a:lstStyle/>
            <a:p>
              <a:r>
                <a:rPr lang="en-US" altLang="zh-TW" b="1">
                  <a:solidFill>
                    <a:srgbClr val="CC0000"/>
                  </a:solidFill>
                </a:rPr>
                <a:t>d</a:t>
              </a:r>
            </a:p>
          </p:txBody>
        </p:sp>
        <p:sp>
          <p:nvSpPr>
            <p:cNvPr id="37" name="Oval 65">
              <a:extLst>
                <a:ext uri="{FF2B5EF4-FFF2-40B4-BE49-F238E27FC236}">
                  <a16:creationId xmlns:a16="http://schemas.microsoft.com/office/drawing/2014/main" id="{88474127-B3A6-674E-813A-3756822F4390}"/>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38" name="Group 66">
            <a:extLst>
              <a:ext uri="{FF2B5EF4-FFF2-40B4-BE49-F238E27FC236}">
                <a16:creationId xmlns:a16="http://schemas.microsoft.com/office/drawing/2014/main" id="{AD6A63F3-910F-7848-8E3E-BB56F28A5A9D}"/>
              </a:ext>
            </a:extLst>
          </p:cNvPr>
          <p:cNvGrpSpPr>
            <a:grpSpLocks/>
          </p:cNvGrpSpPr>
          <p:nvPr/>
        </p:nvGrpSpPr>
        <p:grpSpPr bwMode="auto">
          <a:xfrm>
            <a:off x="5125680" y="3524214"/>
            <a:ext cx="533400" cy="889000"/>
            <a:chOff x="4512" y="2544"/>
            <a:chExt cx="336" cy="560"/>
          </a:xfrm>
        </p:grpSpPr>
        <p:sp>
          <p:nvSpPr>
            <p:cNvPr id="39" name="AutoShape 67">
              <a:extLst>
                <a:ext uri="{FF2B5EF4-FFF2-40B4-BE49-F238E27FC236}">
                  <a16:creationId xmlns:a16="http://schemas.microsoft.com/office/drawing/2014/main" id="{90CF16FE-6162-E343-8980-11D275B6D807}"/>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40" name="Text Box 68">
              <a:extLst>
                <a:ext uri="{FF2B5EF4-FFF2-40B4-BE49-F238E27FC236}">
                  <a16:creationId xmlns:a16="http://schemas.microsoft.com/office/drawing/2014/main" id="{6592F082-0BCB-6F46-84CA-DF6FE05BB984}"/>
                </a:ext>
              </a:extLst>
            </p:cNvPr>
            <p:cNvSpPr txBox="1">
              <a:spLocks noChangeArrowheads="1"/>
            </p:cNvSpPr>
            <p:nvPr/>
          </p:nvSpPr>
          <p:spPr bwMode="auto">
            <a:xfrm>
              <a:off x="4608" y="2544"/>
              <a:ext cx="175" cy="192"/>
            </a:xfrm>
            <a:prstGeom prst="rect">
              <a:avLst/>
            </a:prstGeom>
            <a:noFill/>
            <a:ln w="9525">
              <a:noFill/>
              <a:miter lim="800000"/>
              <a:headEnd/>
              <a:tailEnd/>
            </a:ln>
            <a:effectLst/>
          </p:spPr>
          <p:txBody>
            <a:bodyPr wrap="none">
              <a:spAutoFit/>
            </a:bodyPr>
            <a:lstStyle/>
            <a:p>
              <a:r>
                <a:rPr lang="en-US" altLang="zh-TW" b="1">
                  <a:solidFill>
                    <a:srgbClr val="CC0000"/>
                  </a:solidFill>
                </a:rPr>
                <a:t>c</a:t>
              </a:r>
            </a:p>
          </p:txBody>
        </p:sp>
        <p:sp>
          <p:nvSpPr>
            <p:cNvPr id="41" name="Oval 69">
              <a:extLst>
                <a:ext uri="{FF2B5EF4-FFF2-40B4-BE49-F238E27FC236}">
                  <a16:creationId xmlns:a16="http://schemas.microsoft.com/office/drawing/2014/main" id="{7C4E086B-87FD-994C-8C79-B55226AC5B30}"/>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sp>
        <p:nvSpPr>
          <p:cNvPr id="42" name="Line 70">
            <a:extLst>
              <a:ext uri="{FF2B5EF4-FFF2-40B4-BE49-F238E27FC236}">
                <a16:creationId xmlns:a16="http://schemas.microsoft.com/office/drawing/2014/main" id="{C14C6290-5A94-B046-A96F-58A82699CD8D}"/>
              </a:ext>
            </a:extLst>
          </p:cNvPr>
          <p:cNvSpPr>
            <a:spLocks noChangeShapeType="1"/>
          </p:cNvSpPr>
          <p:nvPr/>
        </p:nvSpPr>
        <p:spPr bwMode="auto">
          <a:xfrm flipH="1">
            <a:off x="6725880" y="3219414"/>
            <a:ext cx="685800" cy="381000"/>
          </a:xfrm>
          <a:prstGeom prst="line">
            <a:avLst/>
          </a:prstGeom>
          <a:noFill/>
          <a:ln w="9525">
            <a:solidFill>
              <a:srgbClr val="FF0000"/>
            </a:solidFill>
            <a:round/>
            <a:headEnd/>
            <a:tailEnd/>
          </a:ln>
          <a:effectLst/>
        </p:spPr>
        <p:txBody>
          <a:bodyPr wrap="none"/>
          <a:lstStyle/>
          <a:p>
            <a:endParaRPr lang="zh-TW" altLang="en-US"/>
          </a:p>
        </p:txBody>
      </p:sp>
      <p:sp>
        <p:nvSpPr>
          <p:cNvPr id="43" name="Line 75">
            <a:extLst>
              <a:ext uri="{FF2B5EF4-FFF2-40B4-BE49-F238E27FC236}">
                <a16:creationId xmlns:a16="http://schemas.microsoft.com/office/drawing/2014/main" id="{F51D9A01-93E5-E343-8F06-57308B1D751C}"/>
              </a:ext>
            </a:extLst>
          </p:cNvPr>
          <p:cNvSpPr>
            <a:spLocks noChangeShapeType="1"/>
          </p:cNvSpPr>
          <p:nvPr/>
        </p:nvSpPr>
        <p:spPr bwMode="auto">
          <a:xfrm flipH="1">
            <a:off x="6116280" y="3143214"/>
            <a:ext cx="1295400" cy="457200"/>
          </a:xfrm>
          <a:prstGeom prst="line">
            <a:avLst/>
          </a:prstGeom>
          <a:noFill/>
          <a:ln w="9525">
            <a:solidFill>
              <a:srgbClr val="FF0000"/>
            </a:solidFill>
            <a:round/>
            <a:headEnd/>
            <a:tailEnd/>
          </a:ln>
          <a:effectLst/>
        </p:spPr>
        <p:txBody>
          <a:bodyPr wrap="none"/>
          <a:lstStyle/>
          <a:p>
            <a:endParaRPr lang="zh-TW" altLang="en-US"/>
          </a:p>
        </p:txBody>
      </p:sp>
      <p:sp>
        <p:nvSpPr>
          <p:cNvPr id="44" name="Line 76">
            <a:extLst>
              <a:ext uri="{FF2B5EF4-FFF2-40B4-BE49-F238E27FC236}">
                <a16:creationId xmlns:a16="http://schemas.microsoft.com/office/drawing/2014/main" id="{40C2E879-1BA9-1C46-BDF0-36FAE78E9D42}"/>
              </a:ext>
            </a:extLst>
          </p:cNvPr>
          <p:cNvSpPr>
            <a:spLocks noChangeShapeType="1"/>
          </p:cNvSpPr>
          <p:nvPr/>
        </p:nvSpPr>
        <p:spPr bwMode="auto">
          <a:xfrm flipH="1">
            <a:off x="5506680" y="3067014"/>
            <a:ext cx="1905000" cy="533400"/>
          </a:xfrm>
          <a:prstGeom prst="line">
            <a:avLst/>
          </a:prstGeom>
          <a:noFill/>
          <a:ln w="9525">
            <a:solidFill>
              <a:srgbClr val="FF0000"/>
            </a:solidFill>
            <a:round/>
            <a:headEnd/>
            <a:tailEnd/>
          </a:ln>
          <a:effectLst/>
        </p:spPr>
        <p:txBody>
          <a:bodyPr wrap="none"/>
          <a:lstStyle/>
          <a:p>
            <a:endParaRPr lang="zh-TW" altLang="en-US"/>
          </a:p>
        </p:txBody>
      </p:sp>
      <p:sp>
        <p:nvSpPr>
          <p:cNvPr id="45" name="Text Box 77">
            <a:extLst>
              <a:ext uri="{FF2B5EF4-FFF2-40B4-BE49-F238E27FC236}">
                <a16:creationId xmlns:a16="http://schemas.microsoft.com/office/drawing/2014/main" id="{52475CDA-C122-C945-976E-476E8BD1456E}"/>
              </a:ext>
            </a:extLst>
          </p:cNvPr>
          <p:cNvSpPr txBox="1">
            <a:spLocks noChangeArrowheads="1"/>
          </p:cNvSpPr>
          <p:nvPr/>
        </p:nvSpPr>
        <p:spPr bwMode="auto">
          <a:xfrm>
            <a:off x="5201880" y="3219414"/>
            <a:ext cx="292100" cy="304800"/>
          </a:xfrm>
          <a:prstGeom prst="rect">
            <a:avLst/>
          </a:prstGeom>
          <a:noFill/>
          <a:ln w="9525">
            <a:noFill/>
            <a:miter lim="800000"/>
            <a:headEnd/>
            <a:tailEnd/>
          </a:ln>
          <a:effectLst/>
        </p:spPr>
        <p:txBody>
          <a:bodyPr wrap="none">
            <a:spAutoFit/>
          </a:bodyPr>
          <a:lstStyle/>
          <a:p>
            <a:r>
              <a:rPr lang="en-US" altLang="zh-TW" b="1">
                <a:solidFill>
                  <a:srgbClr val="CC0000"/>
                </a:solidFill>
              </a:rPr>
              <a:t>x</a:t>
            </a:r>
          </a:p>
        </p:txBody>
      </p:sp>
    </p:spTree>
    <p:extLst>
      <p:ext uri="{BB962C8B-B14F-4D97-AF65-F5344CB8AC3E}">
        <p14:creationId xmlns:p14="http://schemas.microsoft.com/office/powerpoint/2010/main" val="2894185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255841C-47AC-B44A-941A-318448ADEF5F}"/>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55FAE62C-03D4-3D45-9696-F01A0CF4C68A}"/>
              </a:ext>
            </a:extLst>
          </p:cNvPr>
          <p:cNvSpPr>
            <a:spLocks noGrp="1"/>
          </p:cNvSpPr>
          <p:nvPr>
            <p:ph type="title"/>
          </p:nvPr>
        </p:nvSpPr>
        <p:spPr/>
        <p:txBody>
          <a:bodyPr/>
          <a:lstStyle/>
          <a:p>
            <a:r>
              <a:rPr lang="en-US" dirty="0"/>
              <a:t>Code</a:t>
            </a:r>
          </a:p>
        </p:txBody>
      </p:sp>
      <p:sp>
        <p:nvSpPr>
          <p:cNvPr id="5" name="Rectangle 3">
            <a:extLst>
              <a:ext uri="{FF2B5EF4-FFF2-40B4-BE49-F238E27FC236}">
                <a16:creationId xmlns:a16="http://schemas.microsoft.com/office/drawing/2014/main" id="{B9DF0C30-719F-FF45-AD85-5B56F3087C58}"/>
              </a:ext>
            </a:extLst>
          </p:cNvPr>
          <p:cNvSpPr>
            <a:spLocks noGrp="1" noChangeArrowheads="1"/>
          </p:cNvSpPr>
          <p:nvPr>
            <p:ph idx="1"/>
          </p:nvPr>
        </p:nvSpPr>
        <p:spPr>
          <a:xfrm>
            <a:off x="628650" y="1485432"/>
            <a:ext cx="7886700" cy="4525963"/>
          </a:xfrm>
        </p:spPr>
        <p:txBody>
          <a:bodyPr/>
          <a:lstStyle/>
          <a:p>
            <a:pPr algn="just"/>
            <a:r>
              <a:rPr lang="en-US" altLang="zh-TW" dirty="0" err="1"/>
              <a:t>MakeSet</a:t>
            </a:r>
            <a:r>
              <a:rPr lang="en-US" altLang="zh-TW" dirty="0"/>
              <a:t> and Union</a:t>
            </a:r>
          </a:p>
          <a:p>
            <a:pPr algn="just">
              <a:buNone/>
            </a:pPr>
            <a:endParaRPr lang="en-US" altLang="zh-TW" sz="1600" dirty="0">
              <a:solidFill>
                <a:srgbClr val="000099"/>
              </a:solidFill>
              <a:latin typeface="Courier New" pitchFamily="49" charset="0"/>
              <a:cs typeface="Courier New" pitchFamily="49" charset="0"/>
            </a:endParaRPr>
          </a:p>
          <a:p>
            <a:pPr algn="just">
              <a:buNone/>
            </a:pPr>
            <a:r>
              <a:rPr lang="en-US" altLang="zh-TW" sz="1600" dirty="0">
                <a:solidFill>
                  <a:srgbClr val="000099"/>
                </a:solidFill>
                <a:latin typeface="Courier New" pitchFamily="49" charset="0"/>
                <a:cs typeface="Courier New" pitchFamily="49" charset="0"/>
              </a:rPr>
              <a:t>void </a:t>
            </a:r>
            <a:r>
              <a:rPr lang="en-US" altLang="zh-TW" sz="1600" dirty="0" err="1">
                <a:solidFill>
                  <a:srgbClr val="000099"/>
                </a:solidFill>
                <a:latin typeface="Courier New" pitchFamily="49" charset="0"/>
                <a:cs typeface="Courier New" pitchFamily="49" charset="0"/>
              </a:rPr>
              <a:t>MakeSet</a:t>
            </a:r>
            <a:r>
              <a:rPr lang="en-US" altLang="zh-TW" sz="1600" dirty="0">
                <a:solidFill>
                  <a:srgbClr val="000099"/>
                </a:solidFill>
                <a:latin typeface="Courier New" pitchFamily="49" charset="0"/>
                <a:cs typeface="Courier New" pitchFamily="49" charset="0"/>
              </a:rPr>
              <a:t>(int x)</a:t>
            </a:r>
          </a:p>
          <a:p>
            <a:pPr algn="just">
              <a:buNone/>
            </a:pPr>
            <a:r>
              <a:rPr lang="en-US" altLang="zh-TW" sz="1600" dirty="0">
                <a:solidFill>
                  <a:srgbClr val="000099"/>
                </a:solidFill>
                <a:latin typeface="Courier New" pitchFamily="49" charset="0"/>
                <a:cs typeface="Courier New" pitchFamily="49" charset="0"/>
              </a:rPr>
              <a:t>{</a:t>
            </a:r>
          </a:p>
          <a:p>
            <a:pPr algn="just">
              <a:buNone/>
            </a:pPr>
            <a:r>
              <a:rPr lang="en-US" altLang="zh-TW" sz="1600" dirty="0">
                <a:solidFill>
                  <a:srgbClr val="000099"/>
                </a:solidFill>
                <a:latin typeface="Courier New" pitchFamily="49" charset="0"/>
                <a:cs typeface="Courier New" pitchFamily="49" charset="0"/>
              </a:rPr>
              <a:t>	p[x]    = x;</a:t>
            </a:r>
          </a:p>
          <a:p>
            <a:pPr algn="just">
              <a:buNone/>
            </a:pPr>
            <a:r>
              <a:rPr lang="en-US" altLang="zh-TW" sz="1600" dirty="0">
                <a:solidFill>
                  <a:srgbClr val="000099"/>
                </a:solidFill>
                <a:latin typeface="Courier New" pitchFamily="49" charset="0"/>
                <a:cs typeface="Courier New" pitchFamily="49" charset="0"/>
              </a:rPr>
              <a:t>	rank[x] = 0;</a:t>
            </a:r>
          </a:p>
          <a:p>
            <a:pPr algn="just">
              <a:buNone/>
            </a:pPr>
            <a:r>
              <a:rPr lang="en-US" altLang="zh-TW" sz="1600" dirty="0">
                <a:solidFill>
                  <a:srgbClr val="000099"/>
                </a:solidFill>
                <a:latin typeface="Courier New" pitchFamily="49" charset="0"/>
                <a:cs typeface="Courier New" pitchFamily="49" charset="0"/>
              </a:rPr>
              <a:t>} </a:t>
            </a:r>
          </a:p>
          <a:p>
            <a:pPr algn="just">
              <a:buNone/>
            </a:pPr>
            <a:endParaRPr lang="en-US" altLang="zh-TW" sz="1600" dirty="0">
              <a:solidFill>
                <a:srgbClr val="000099"/>
              </a:solidFill>
              <a:latin typeface="Courier New" pitchFamily="49" charset="0"/>
              <a:cs typeface="Courier New" pitchFamily="49" charset="0"/>
            </a:endParaRPr>
          </a:p>
          <a:p>
            <a:pPr algn="just">
              <a:buNone/>
            </a:pPr>
            <a:r>
              <a:rPr lang="en-US" altLang="zh-TW" sz="1600" dirty="0">
                <a:solidFill>
                  <a:srgbClr val="000099"/>
                </a:solidFill>
                <a:latin typeface="Courier New" pitchFamily="49" charset="0"/>
                <a:cs typeface="Courier New" pitchFamily="49" charset="0"/>
              </a:rPr>
              <a:t>void Union(</a:t>
            </a:r>
            <a:r>
              <a:rPr lang="en-US" altLang="zh-TW" sz="1600" dirty="0" err="1">
                <a:solidFill>
                  <a:srgbClr val="000099"/>
                </a:solidFill>
                <a:latin typeface="Courier New" pitchFamily="49" charset="0"/>
                <a:cs typeface="Courier New" pitchFamily="49" charset="0"/>
              </a:rPr>
              <a:t>int</a:t>
            </a:r>
            <a:r>
              <a:rPr lang="en-US" altLang="zh-TW" sz="1600" dirty="0">
                <a:solidFill>
                  <a:srgbClr val="000099"/>
                </a:solidFill>
                <a:latin typeface="Courier New" pitchFamily="49" charset="0"/>
                <a:cs typeface="Courier New" pitchFamily="49" charset="0"/>
              </a:rPr>
              <a:t> </a:t>
            </a:r>
            <a:r>
              <a:rPr lang="en-US" altLang="zh-TW" sz="1600" dirty="0" err="1">
                <a:solidFill>
                  <a:srgbClr val="000099"/>
                </a:solidFill>
                <a:latin typeface="Courier New" pitchFamily="49" charset="0"/>
                <a:cs typeface="Courier New" pitchFamily="49" charset="0"/>
              </a:rPr>
              <a:t>x,int</a:t>
            </a:r>
            <a:r>
              <a:rPr lang="en-US" altLang="zh-TW" sz="1600" dirty="0">
                <a:solidFill>
                  <a:srgbClr val="000099"/>
                </a:solidFill>
                <a:latin typeface="Courier New" pitchFamily="49" charset="0"/>
                <a:cs typeface="Courier New" pitchFamily="49" charset="0"/>
              </a:rPr>
              <a:t> y)</a:t>
            </a:r>
          </a:p>
          <a:p>
            <a:pPr algn="just">
              <a:buNone/>
            </a:pPr>
            <a:r>
              <a:rPr lang="en-US" altLang="zh-TW" sz="1600" dirty="0">
                <a:solidFill>
                  <a:srgbClr val="000099"/>
                </a:solidFill>
                <a:latin typeface="Courier New" pitchFamily="49" charset="0"/>
                <a:cs typeface="Courier New" pitchFamily="49" charset="0"/>
              </a:rPr>
              <a:t>{</a:t>
            </a:r>
          </a:p>
          <a:p>
            <a:pPr algn="just">
              <a:buNone/>
            </a:pPr>
            <a:r>
              <a:rPr lang="en-US" altLang="zh-TW" sz="1600" dirty="0">
                <a:solidFill>
                  <a:srgbClr val="000099"/>
                </a:solidFill>
                <a:latin typeface="Courier New" pitchFamily="49" charset="0"/>
                <a:cs typeface="Courier New" pitchFamily="49" charset="0"/>
              </a:rPr>
              <a:t>    Link(</a:t>
            </a:r>
            <a:r>
              <a:rPr lang="en-US" altLang="zh-TW" sz="1600" dirty="0" err="1">
                <a:solidFill>
                  <a:srgbClr val="000099"/>
                </a:solidFill>
                <a:latin typeface="Courier New" pitchFamily="49" charset="0"/>
                <a:cs typeface="Courier New" pitchFamily="49" charset="0"/>
              </a:rPr>
              <a:t>FindSet</a:t>
            </a:r>
            <a:r>
              <a:rPr lang="en-US" altLang="zh-TW" sz="1600" dirty="0">
                <a:solidFill>
                  <a:srgbClr val="000099"/>
                </a:solidFill>
                <a:latin typeface="Courier New" pitchFamily="49" charset="0"/>
                <a:cs typeface="Courier New" pitchFamily="49" charset="0"/>
              </a:rPr>
              <a:t>(x),</a:t>
            </a:r>
            <a:r>
              <a:rPr lang="en-US" altLang="zh-TW" sz="1600" dirty="0" err="1">
                <a:solidFill>
                  <a:srgbClr val="000099"/>
                </a:solidFill>
                <a:latin typeface="Courier New" pitchFamily="49" charset="0"/>
                <a:cs typeface="Courier New" pitchFamily="49" charset="0"/>
              </a:rPr>
              <a:t>FindSet</a:t>
            </a:r>
            <a:r>
              <a:rPr lang="en-US" altLang="zh-TW" sz="1600" dirty="0">
                <a:solidFill>
                  <a:srgbClr val="000099"/>
                </a:solidFill>
                <a:latin typeface="Courier New" pitchFamily="49" charset="0"/>
                <a:cs typeface="Courier New" pitchFamily="49" charset="0"/>
              </a:rPr>
              <a:t>(y));</a:t>
            </a:r>
          </a:p>
          <a:p>
            <a:pPr algn="just">
              <a:buNone/>
            </a:pPr>
            <a:r>
              <a:rPr lang="en-US" altLang="zh-TW" sz="1600" dirty="0">
                <a:solidFill>
                  <a:srgbClr val="000099"/>
                </a:solidFill>
                <a:latin typeface="Courier New" pitchFamily="49" charset="0"/>
                <a:cs typeface="Courier New" pitchFamily="49" charset="0"/>
              </a:rPr>
              <a:t>}</a:t>
            </a:r>
          </a:p>
          <a:p>
            <a:pPr lvl="1" algn="just"/>
            <a:endParaRPr lang="en-US" altLang="zh-TW" dirty="0">
              <a:solidFill>
                <a:srgbClr val="000099"/>
              </a:solidFill>
            </a:endParaRPr>
          </a:p>
          <a:p>
            <a:pPr algn="just"/>
            <a:endParaRPr lang="en-US" altLang="zh-TW" dirty="0"/>
          </a:p>
          <a:p>
            <a:pPr lvl="1" algn="just"/>
            <a:endParaRPr lang="en-US" altLang="zh-TW" dirty="0">
              <a:solidFill>
                <a:srgbClr val="000099"/>
              </a:solidFill>
            </a:endParaRPr>
          </a:p>
          <a:p>
            <a:pPr lvl="1" algn="just"/>
            <a:endParaRPr lang="en-US" altLang="zh-TW" dirty="0"/>
          </a:p>
          <a:p>
            <a:pPr algn="just"/>
            <a:endParaRPr lang="en-US" altLang="zh-TW" dirty="0"/>
          </a:p>
        </p:txBody>
      </p:sp>
    </p:spTree>
    <p:extLst>
      <p:ext uri="{BB962C8B-B14F-4D97-AF65-F5344CB8AC3E}">
        <p14:creationId xmlns:p14="http://schemas.microsoft.com/office/powerpoint/2010/main" val="3329308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255841C-47AC-B44A-941A-318448ADEF5F}"/>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55FAE62C-03D4-3D45-9696-F01A0CF4C68A}"/>
              </a:ext>
            </a:extLst>
          </p:cNvPr>
          <p:cNvSpPr>
            <a:spLocks noGrp="1"/>
          </p:cNvSpPr>
          <p:nvPr>
            <p:ph type="title"/>
          </p:nvPr>
        </p:nvSpPr>
        <p:spPr/>
        <p:txBody>
          <a:bodyPr/>
          <a:lstStyle/>
          <a:p>
            <a:r>
              <a:rPr lang="en-US" dirty="0"/>
              <a:t>Code</a:t>
            </a:r>
          </a:p>
        </p:txBody>
      </p:sp>
      <p:sp>
        <p:nvSpPr>
          <p:cNvPr id="7" name="Rectangle 3">
            <a:extLst>
              <a:ext uri="{FF2B5EF4-FFF2-40B4-BE49-F238E27FC236}">
                <a16:creationId xmlns:a16="http://schemas.microsoft.com/office/drawing/2014/main" id="{D204C7A7-ECB1-AB48-A314-D413EE545CE0}"/>
              </a:ext>
            </a:extLst>
          </p:cNvPr>
          <p:cNvSpPr>
            <a:spLocks noGrp="1" noChangeArrowheads="1"/>
          </p:cNvSpPr>
          <p:nvPr>
            <p:ph idx="1"/>
          </p:nvPr>
        </p:nvSpPr>
        <p:spPr>
          <a:xfrm>
            <a:off x="628650" y="1600200"/>
            <a:ext cx="7886700" cy="4525963"/>
          </a:xfrm>
        </p:spPr>
        <p:txBody>
          <a:bodyPr/>
          <a:lstStyle/>
          <a:p>
            <a:pPr algn="just"/>
            <a:r>
              <a:rPr lang="en-US" altLang="zh-TW" dirty="0"/>
              <a:t>Link</a:t>
            </a:r>
          </a:p>
          <a:p>
            <a:pPr algn="just"/>
            <a:endParaRPr lang="en-US" altLang="zh-TW" dirty="0"/>
          </a:p>
          <a:p>
            <a:pPr algn="just">
              <a:buNone/>
            </a:pPr>
            <a:r>
              <a:rPr lang="en-US" altLang="zh-TW" sz="1600" dirty="0">
                <a:solidFill>
                  <a:srgbClr val="000099"/>
                </a:solidFill>
                <a:latin typeface="Courier New" pitchFamily="49" charset="0"/>
                <a:cs typeface="Courier New" pitchFamily="49" charset="0"/>
              </a:rPr>
              <a:t>void Link(</a:t>
            </a:r>
            <a:r>
              <a:rPr lang="en-US" altLang="zh-TW" sz="1600" dirty="0" err="1">
                <a:solidFill>
                  <a:srgbClr val="000099"/>
                </a:solidFill>
                <a:latin typeface="Courier New" pitchFamily="49" charset="0"/>
                <a:cs typeface="Courier New" pitchFamily="49" charset="0"/>
              </a:rPr>
              <a:t>int</a:t>
            </a:r>
            <a:r>
              <a:rPr lang="en-US" altLang="zh-TW" sz="1600" dirty="0">
                <a:solidFill>
                  <a:srgbClr val="000099"/>
                </a:solidFill>
                <a:latin typeface="Courier New" pitchFamily="49" charset="0"/>
                <a:cs typeface="Courier New" pitchFamily="49" charset="0"/>
              </a:rPr>
              <a:t> </a:t>
            </a:r>
            <a:r>
              <a:rPr lang="en-US" altLang="zh-TW" sz="1600" dirty="0" err="1">
                <a:solidFill>
                  <a:srgbClr val="000099"/>
                </a:solidFill>
                <a:latin typeface="Courier New" pitchFamily="49" charset="0"/>
                <a:cs typeface="Courier New" pitchFamily="49" charset="0"/>
              </a:rPr>
              <a:t>x,int</a:t>
            </a:r>
            <a:r>
              <a:rPr lang="en-US" altLang="zh-TW" sz="1600" dirty="0">
                <a:solidFill>
                  <a:srgbClr val="000099"/>
                </a:solidFill>
                <a:latin typeface="Courier New" pitchFamily="49" charset="0"/>
                <a:cs typeface="Courier New" pitchFamily="49" charset="0"/>
              </a:rPr>
              <a:t> y)</a:t>
            </a:r>
          </a:p>
          <a:p>
            <a:pPr algn="just">
              <a:buNone/>
            </a:pPr>
            <a:r>
              <a:rPr lang="en-US" altLang="zh-TW" sz="1600" dirty="0">
                <a:solidFill>
                  <a:srgbClr val="000099"/>
                </a:solidFill>
                <a:latin typeface="Courier New" pitchFamily="49" charset="0"/>
                <a:cs typeface="Courier New" pitchFamily="49" charset="0"/>
              </a:rPr>
              <a:t>{</a:t>
            </a:r>
          </a:p>
          <a:p>
            <a:pPr algn="just">
              <a:buNone/>
            </a:pPr>
            <a:r>
              <a:rPr lang="en-US" altLang="zh-TW" sz="1600" dirty="0">
                <a:solidFill>
                  <a:srgbClr val="000099"/>
                </a:solidFill>
                <a:latin typeface="Courier New" pitchFamily="49" charset="0"/>
                <a:cs typeface="Courier New" pitchFamily="49" charset="0"/>
              </a:rPr>
              <a:t>    if(rank[x]&gt;rank[y])</a:t>
            </a:r>
          </a:p>
          <a:p>
            <a:pPr algn="just">
              <a:buNone/>
            </a:pPr>
            <a:r>
              <a:rPr lang="en-US" altLang="zh-TW" sz="1600" dirty="0">
                <a:solidFill>
                  <a:srgbClr val="000099"/>
                </a:solidFill>
                <a:latin typeface="Courier New" pitchFamily="49" charset="0"/>
                <a:cs typeface="Courier New" pitchFamily="49" charset="0"/>
              </a:rPr>
              <a:t>        p[y] = x;</a:t>
            </a:r>
          </a:p>
          <a:p>
            <a:pPr algn="just">
              <a:buNone/>
            </a:pPr>
            <a:r>
              <a:rPr lang="en-US" altLang="zh-TW" sz="1600" dirty="0">
                <a:solidFill>
                  <a:srgbClr val="000099"/>
                </a:solidFill>
                <a:latin typeface="Courier New" pitchFamily="49" charset="0"/>
                <a:cs typeface="Courier New" pitchFamily="49" charset="0"/>
              </a:rPr>
              <a:t>    else</a:t>
            </a:r>
          </a:p>
          <a:p>
            <a:pPr algn="just">
              <a:buNone/>
            </a:pPr>
            <a:r>
              <a:rPr lang="en-US" altLang="zh-TW" sz="1600" dirty="0">
                <a:solidFill>
                  <a:srgbClr val="000099"/>
                </a:solidFill>
                <a:latin typeface="Courier New" pitchFamily="49" charset="0"/>
                <a:cs typeface="Courier New" pitchFamily="49" charset="0"/>
              </a:rPr>
              <a:t>    {</a:t>
            </a:r>
          </a:p>
          <a:p>
            <a:pPr algn="just">
              <a:buNone/>
            </a:pPr>
            <a:r>
              <a:rPr lang="en-US" altLang="zh-TW" sz="1600" dirty="0">
                <a:solidFill>
                  <a:srgbClr val="000099"/>
                </a:solidFill>
                <a:latin typeface="Courier New" pitchFamily="49" charset="0"/>
                <a:cs typeface="Courier New" pitchFamily="49" charset="0"/>
              </a:rPr>
              <a:t>        p[x] = y;</a:t>
            </a:r>
          </a:p>
          <a:p>
            <a:pPr algn="just">
              <a:buNone/>
            </a:pPr>
            <a:r>
              <a:rPr lang="en-US" altLang="zh-TW" sz="1600" dirty="0">
                <a:solidFill>
                  <a:srgbClr val="000099"/>
                </a:solidFill>
                <a:latin typeface="Courier New" pitchFamily="49" charset="0"/>
                <a:cs typeface="Courier New" pitchFamily="49" charset="0"/>
              </a:rPr>
              <a:t>        if(rank[x]==rank[y])</a:t>
            </a:r>
          </a:p>
          <a:p>
            <a:pPr algn="just">
              <a:buNone/>
            </a:pPr>
            <a:r>
              <a:rPr lang="en-US" altLang="zh-TW" sz="1600" dirty="0">
                <a:solidFill>
                  <a:srgbClr val="000099"/>
                </a:solidFill>
                <a:latin typeface="Courier New" pitchFamily="49" charset="0"/>
                <a:cs typeface="Courier New" pitchFamily="49" charset="0"/>
              </a:rPr>
              <a:t>            rank[y]++;</a:t>
            </a:r>
          </a:p>
          <a:p>
            <a:pPr algn="just">
              <a:buNone/>
            </a:pPr>
            <a:r>
              <a:rPr lang="en-US" altLang="zh-TW" sz="1600" dirty="0">
                <a:solidFill>
                  <a:srgbClr val="000099"/>
                </a:solidFill>
                <a:latin typeface="Courier New" pitchFamily="49" charset="0"/>
                <a:cs typeface="Courier New" pitchFamily="49" charset="0"/>
              </a:rPr>
              <a:t>    }</a:t>
            </a:r>
          </a:p>
          <a:p>
            <a:pPr algn="just">
              <a:buNone/>
            </a:pPr>
            <a:r>
              <a:rPr lang="en-US" altLang="zh-TW" sz="1600" dirty="0">
                <a:solidFill>
                  <a:srgbClr val="000099"/>
                </a:solidFill>
                <a:latin typeface="Courier New" pitchFamily="49" charset="0"/>
                <a:cs typeface="Courier New" pitchFamily="49" charset="0"/>
              </a:rPr>
              <a:t>}</a:t>
            </a:r>
            <a:endParaRPr lang="en-US" altLang="zh-TW" dirty="0">
              <a:solidFill>
                <a:srgbClr val="000099"/>
              </a:solidFill>
            </a:endParaRPr>
          </a:p>
          <a:p>
            <a:pPr algn="just"/>
            <a:endParaRPr lang="en-US" altLang="zh-TW" dirty="0"/>
          </a:p>
          <a:p>
            <a:pPr lvl="1" algn="just"/>
            <a:endParaRPr lang="en-US" altLang="zh-TW" dirty="0">
              <a:solidFill>
                <a:srgbClr val="000099"/>
              </a:solidFill>
            </a:endParaRPr>
          </a:p>
          <a:p>
            <a:pPr lvl="1" algn="just"/>
            <a:endParaRPr lang="en-US" altLang="zh-TW" dirty="0"/>
          </a:p>
          <a:p>
            <a:pPr algn="just"/>
            <a:endParaRPr lang="en-US" altLang="zh-TW" dirty="0"/>
          </a:p>
        </p:txBody>
      </p:sp>
    </p:spTree>
    <p:extLst>
      <p:ext uri="{BB962C8B-B14F-4D97-AF65-F5344CB8AC3E}">
        <p14:creationId xmlns:p14="http://schemas.microsoft.com/office/powerpoint/2010/main" val="28922235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8C7CB89-E50F-7143-AD7D-260B3873F657}"/>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0A59A855-4BA4-154D-8B72-0FD513919E65}"/>
              </a:ext>
            </a:extLst>
          </p:cNvPr>
          <p:cNvSpPr>
            <a:spLocks noGrp="1"/>
          </p:cNvSpPr>
          <p:nvPr>
            <p:ph type="title"/>
          </p:nvPr>
        </p:nvSpPr>
        <p:spPr/>
        <p:txBody>
          <a:bodyPr/>
          <a:lstStyle/>
          <a:p>
            <a:r>
              <a:rPr lang="en-US" dirty="0"/>
              <a:t>Code</a:t>
            </a:r>
          </a:p>
        </p:txBody>
      </p:sp>
      <p:sp>
        <p:nvSpPr>
          <p:cNvPr id="5" name="Rectangle 3">
            <a:extLst>
              <a:ext uri="{FF2B5EF4-FFF2-40B4-BE49-F238E27FC236}">
                <a16:creationId xmlns:a16="http://schemas.microsoft.com/office/drawing/2014/main" id="{5D2C46B6-5093-4840-AA05-95694DCA08B7}"/>
              </a:ext>
            </a:extLst>
          </p:cNvPr>
          <p:cNvSpPr>
            <a:spLocks noGrp="1" noChangeArrowheads="1"/>
          </p:cNvSpPr>
          <p:nvPr>
            <p:ph idx="1"/>
          </p:nvPr>
        </p:nvSpPr>
        <p:spPr>
          <a:xfrm>
            <a:off x="628650" y="1294210"/>
            <a:ext cx="7886700" cy="4525963"/>
          </a:xfrm>
        </p:spPr>
        <p:txBody>
          <a:bodyPr/>
          <a:lstStyle/>
          <a:p>
            <a:pPr algn="just"/>
            <a:r>
              <a:rPr lang="en-US" altLang="zh-TW" dirty="0" err="1"/>
              <a:t>FindSet</a:t>
            </a:r>
            <a:endParaRPr lang="en-US" altLang="zh-TW" dirty="0"/>
          </a:p>
          <a:p>
            <a:pPr algn="just"/>
            <a:endParaRPr lang="en-US" altLang="zh-TW" dirty="0"/>
          </a:p>
          <a:p>
            <a:pPr algn="just">
              <a:buNone/>
            </a:pPr>
            <a:r>
              <a:rPr lang="en-US" altLang="zh-TW" sz="1600" dirty="0" err="1">
                <a:solidFill>
                  <a:srgbClr val="000099"/>
                </a:solidFill>
                <a:latin typeface="Courier New" pitchFamily="49" charset="0"/>
                <a:cs typeface="Courier New" pitchFamily="49" charset="0"/>
              </a:rPr>
              <a:t>int</a:t>
            </a:r>
            <a:r>
              <a:rPr lang="en-US" altLang="zh-TW" sz="1600" dirty="0">
                <a:solidFill>
                  <a:srgbClr val="000099"/>
                </a:solidFill>
                <a:latin typeface="Courier New" pitchFamily="49" charset="0"/>
                <a:cs typeface="Courier New" pitchFamily="49" charset="0"/>
              </a:rPr>
              <a:t> </a:t>
            </a:r>
            <a:r>
              <a:rPr lang="en-US" altLang="zh-TW" sz="1600" dirty="0" err="1">
                <a:solidFill>
                  <a:srgbClr val="000099"/>
                </a:solidFill>
                <a:latin typeface="Courier New" pitchFamily="49" charset="0"/>
                <a:cs typeface="Courier New" pitchFamily="49" charset="0"/>
              </a:rPr>
              <a:t>FindSet</a:t>
            </a:r>
            <a:r>
              <a:rPr lang="en-US" altLang="zh-TW" sz="1600" dirty="0">
                <a:solidFill>
                  <a:srgbClr val="000099"/>
                </a:solidFill>
                <a:latin typeface="Courier New" pitchFamily="49" charset="0"/>
                <a:cs typeface="Courier New" pitchFamily="49" charset="0"/>
              </a:rPr>
              <a:t>(</a:t>
            </a:r>
            <a:r>
              <a:rPr lang="en-US" altLang="zh-TW" sz="1600" dirty="0" err="1">
                <a:solidFill>
                  <a:srgbClr val="000099"/>
                </a:solidFill>
                <a:latin typeface="Courier New" pitchFamily="49" charset="0"/>
                <a:cs typeface="Courier New" pitchFamily="49" charset="0"/>
              </a:rPr>
              <a:t>int</a:t>
            </a:r>
            <a:r>
              <a:rPr lang="en-US" altLang="zh-TW" sz="1600" dirty="0">
                <a:solidFill>
                  <a:srgbClr val="000099"/>
                </a:solidFill>
                <a:latin typeface="Courier New" pitchFamily="49" charset="0"/>
                <a:cs typeface="Courier New" pitchFamily="49" charset="0"/>
              </a:rPr>
              <a:t> x)</a:t>
            </a:r>
          </a:p>
          <a:p>
            <a:pPr algn="just">
              <a:buNone/>
            </a:pPr>
            <a:r>
              <a:rPr lang="en-US" altLang="zh-TW" sz="1600" dirty="0">
                <a:solidFill>
                  <a:srgbClr val="000099"/>
                </a:solidFill>
                <a:latin typeface="Courier New" pitchFamily="49" charset="0"/>
                <a:cs typeface="Courier New" pitchFamily="49" charset="0"/>
              </a:rPr>
              <a:t>{</a:t>
            </a:r>
          </a:p>
          <a:p>
            <a:pPr algn="just">
              <a:buNone/>
            </a:pPr>
            <a:r>
              <a:rPr lang="en-US" altLang="zh-TW" sz="1600" dirty="0">
                <a:solidFill>
                  <a:srgbClr val="000099"/>
                </a:solidFill>
                <a:latin typeface="Courier New" pitchFamily="49" charset="0"/>
                <a:cs typeface="Courier New" pitchFamily="49" charset="0"/>
              </a:rPr>
              <a:t>    if(x!=p[x])</a:t>
            </a:r>
          </a:p>
          <a:p>
            <a:pPr algn="just">
              <a:buNone/>
            </a:pPr>
            <a:r>
              <a:rPr lang="en-US" altLang="zh-TW" sz="1600" dirty="0">
                <a:solidFill>
                  <a:srgbClr val="000099"/>
                </a:solidFill>
                <a:latin typeface="Courier New" pitchFamily="49" charset="0"/>
                <a:cs typeface="Courier New" pitchFamily="49" charset="0"/>
              </a:rPr>
              <a:t>        p[x] = </a:t>
            </a:r>
            <a:r>
              <a:rPr lang="en-US" altLang="zh-TW" sz="1600" dirty="0" err="1">
                <a:solidFill>
                  <a:srgbClr val="000099"/>
                </a:solidFill>
                <a:latin typeface="Courier New" pitchFamily="49" charset="0"/>
                <a:cs typeface="Courier New" pitchFamily="49" charset="0"/>
              </a:rPr>
              <a:t>FindSet</a:t>
            </a:r>
            <a:r>
              <a:rPr lang="en-US" altLang="zh-TW" sz="1600" dirty="0">
                <a:solidFill>
                  <a:srgbClr val="000099"/>
                </a:solidFill>
                <a:latin typeface="Courier New" pitchFamily="49" charset="0"/>
                <a:cs typeface="Courier New" pitchFamily="49" charset="0"/>
              </a:rPr>
              <a:t>(p[x]);</a:t>
            </a:r>
          </a:p>
          <a:p>
            <a:pPr algn="just">
              <a:buNone/>
            </a:pPr>
            <a:r>
              <a:rPr lang="en-US" altLang="zh-TW" sz="1600" dirty="0">
                <a:solidFill>
                  <a:srgbClr val="000099"/>
                </a:solidFill>
                <a:latin typeface="Courier New" pitchFamily="49" charset="0"/>
                <a:cs typeface="Courier New" pitchFamily="49" charset="0"/>
              </a:rPr>
              <a:t>    return p[x];</a:t>
            </a:r>
          </a:p>
          <a:p>
            <a:pPr algn="just">
              <a:buNone/>
            </a:pPr>
            <a:r>
              <a:rPr lang="en-US" altLang="zh-TW" sz="1600" dirty="0">
                <a:solidFill>
                  <a:srgbClr val="000099"/>
                </a:solidFill>
                <a:latin typeface="Courier New" pitchFamily="49" charset="0"/>
                <a:cs typeface="Courier New" pitchFamily="49" charset="0"/>
              </a:rPr>
              <a:t>}</a:t>
            </a:r>
            <a:endParaRPr lang="en-US" altLang="zh-TW" dirty="0">
              <a:solidFill>
                <a:srgbClr val="000099"/>
              </a:solidFill>
            </a:endParaRPr>
          </a:p>
          <a:p>
            <a:pPr algn="just"/>
            <a:endParaRPr lang="en-US" altLang="zh-TW" dirty="0"/>
          </a:p>
          <a:p>
            <a:pPr lvl="1" algn="just"/>
            <a:endParaRPr lang="en-US" altLang="zh-TW" dirty="0">
              <a:solidFill>
                <a:srgbClr val="000099"/>
              </a:solidFill>
            </a:endParaRPr>
          </a:p>
          <a:p>
            <a:pPr lvl="1" algn="just"/>
            <a:endParaRPr lang="en-US" altLang="zh-TW" dirty="0"/>
          </a:p>
          <a:p>
            <a:pPr algn="just"/>
            <a:endParaRPr lang="en-US" altLang="zh-TW" dirty="0"/>
          </a:p>
        </p:txBody>
      </p:sp>
      <p:grpSp>
        <p:nvGrpSpPr>
          <p:cNvPr id="6" name="Group 35">
            <a:extLst>
              <a:ext uri="{FF2B5EF4-FFF2-40B4-BE49-F238E27FC236}">
                <a16:creationId xmlns:a16="http://schemas.microsoft.com/office/drawing/2014/main" id="{8491D64C-16F3-C64A-91F1-A90945A9743B}"/>
              </a:ext>
            </a:extLst>
          </p:cNvPr>
          <p:cNvGrpSpPr>
            <a:grpSpLocks/>
          </p:cNvGrpSpPr>
          <p:nvPr/>
        </p:nvGrpSpPr>
        <p:grpSpPr bwMode="auto">
          <a:xfrm>
            <a:off x="4211456" y="3433804"/>
            <a:ext cx="533400" cy="889000"/>
            <a:chOff x="4512" y="2544"/>
            <a:chExt cx="336" cy="560"/>
          </a:xfrm>
        </p:grpSpPr>
        <p:sp>
          <p:nvSpPr>
            <p:cNvPr id="7" name="AutoShape 21">
              <a:extLst>
                <a:ext uri="{FF2B5EF4-FFF2-40B4-BE49-F238E27FC236}">
                  <a16:creationId xmlns:a16="http://schemas.microsoft.com/office/drawing/2014/main" id="{6C58E230-B9B2-4245-BF2D-768151BE87E5}"/>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8" name="Text Box 22">
              <a:extLst>
                <a:ext uri="{FF2B5EF4-FFF2-40B4-BE49-F238E27FC236}">
                  <a16:creationId xmlns:a16="http://schemas.microsoft.com/office/drawing/2014/main" id="{AB3BC7B6-88B1-4743-BD4C-21343BB94F00}"/>
                </a:ext>
              </a:extLst>
            </p:cNvPr>
            <p:cNvSpPr txBox="1">
              <a:spLocks noChangeArrowheads="1"/>
            </p:cNvSpPr>
            <p:nvPr/>
          </p:nvSpPr>
          <p:spPr bwMode="auto">
            <a:xfrm>
              <a:off x="4608" y="2544"/>
              <a:ext cx="159" cy="192"/>
            </a:xfrm>
            <a:prstGeom prst="rect">
              <a:avLst/>
            </a:prstGeom>
            <a:noFill/>
            <a:ln w="9525">
              <a:noFill/>
              <a:miter lim="800000"/>
              <a:headEnd/>
              <a:tailEnd/>
            </a:ln>
            <a:effectLst/>
          </p:spPr>
          <p:txBody>
            <a:bodyPr wrap="none">
              <a:spAutoFit/>
            </a:bodyPr>
            <a:lstStyle/>
            <a:p>
              <a:r>
                <a:rPr lang="en-US" altLang="zh-TW" b="1">
                  <a:solidFill>
                    <a:srgbClr val="CC0000"/>
                  </a:solidFill>
                </a:rPr>
                <a:t>f</a:t>
              </a:r>
            </a:p>
          </p:txBody>
        </p:sp>
        <p:sp>
          <p:nvSpPr>
            <p:cNvPr id="9" name="Oval 34">
              <a:extLst>
                <a:ext uri="{FF2B5EF4-FFF2-40B4-BE49-F238E27FC236}">
                  <a16:creationId xmlns:a16="http://schemas.microsoft.com/office/drawing/2014/main" id="{886CEE80-2552-2A41-9502-7E9F7F9CC6F8}"/>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10" name="Group 36">
            <a:extLst>
              <a:ext uri="{FF2B5EF4-FFF2-40B4-BE49-F238E27FC236}">
                <a16:creationId xmlns:a16="http://schemas.microsoft.com/office/drawing/2014/main" id="{D80C4A81-0B36-4E47-813A-21F9211839CA}"/>
              </a:ext>
            </a:extLst>
          </p:cNvPr>
          <p:cNvGrpSpPr>
            <a:grpSpLocks/>
          </p:cNvGrpSpPr>
          <p:nvPr/>
        </p:nvGrpSpPr>
        <p:grpSpPr bwMode="auto">
          <a:xfrm>
            <a:off x="3297056" y="3967204"/>
            <a:ext cx="533400" cy="889000"/>
            <a:chOff x="4512" y="2544"/>
            <a:chExt cx="336" cy="560"/>
          </a:xfrm>
        </p:grpSpPr>
        <p:sp>
          <p:nvSpPr>
            <p:cNvPr id="11" name="AutoShape 37">
              <a:extLst>
                <a:ext uri="{FF2B5EF4-FFF2-40B4-BE49-F238E27FC236}">
                  <a16:creationId xmlns:a16="http://schemas.microsoft.com/office/drawing/2014/main" id="{752B92FE-A631-4944-BDBE-A7DF7A4C8068}"/>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12" name="Text Box 38">
              <a:extLst>
                <a:ext uri="{FF2B5EF4-FFF2-40B4-BE49-F238E27FC236}">
                  <a16:creationId xmlns:a16="http://schemas.microsoft.com/office/drawing/2014/main" id="{6E3315F0-FF55-D945-AB63-47E9A5A9FFCA}"/>
                </a:ext>
              </a:extLst>
            </p:cNvPr>
            <p:cNvSpPr txBox="1">
              <a:spLocks noChangeArrowheads="1"/>
            </p:cNvSpPr>
            <p:nvPr/>
          </p:nvSpPr>
          <p:spPr bwMode="auto">
            <a:xfrm>
              <a:off x="4608" y="2544"/>
              <a:ext cx="183" cy="192"/>
            </a:xfrm>
            <a:prstGeom prst="rect">
              <a:avLst/>
            </a:prstGeom>
            <a:noFill/>
            <a:ln w="9525">
              <a:noFill/>
              <a:miter lim="800000"/>
              <a:headEnd/>
              <a:tailEnd/>
            </a:ln>
            <a:effectLst/>
          </p:spPr>
          <p:txBody>
            <a:bodyPr wrap="none">
              <a:spAutoFit/>
            </a:bodyPr>
            <a:lstStyle/>
            <a:p>
              <a:r>
                <a:rPr lang="en-US" altLang="zh-TW" b="1">
                  <a:solidFill>
                    <a:srgbClr val="CC0000"/>
                  </a:solidFill>
                </a:rPr>
                <a:t>e</a:t>
              </a:r>
            </a:p>
          </p:txBody>
        </p:sp>
        <p:sp>
          <p:nvSpPr>
            <p:cNvPr id="13" name="Oval 39">
              <a:extLst>
                <a:ext uri="{FF2B5EF4-FFF2-40B4-BE49-F238E27FC236}">
                  <a16:creationId xmlns:a16="http://schemas.microsoft.com/office/drawing/2014/main" id="{3C7DB0FA-3FA4-7A41-9B72-263BB8876172}"/>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14" name="Group 40">
            <a:extLst>
              <a:ext uri="{FF2B5EF4-FFF2-40B4-BE49-F238E27FC236}">
                <a16:creationId xmlns:a16="http://schemas.microsoft.com/office/drawing/2014/main" id="{76E3AA0F-4B19-B348-BDDE-228389A3D480}"/>
              </a:ext>
            </a:extLst>
          </p:cNvPr>
          <p:cNvGrpSpPr>
            <a:grpSpLocks/>
          </p:cNvGrpSpPr>
          <p:nvPr/>
        </p:nvGrpSpPr>
        <p:grpSpPr bwMode="auto">
          <a:xfrm>
            <a:off x="2458856" y="4602204"/>
            <a:ext cx="533400" cy="889000"/>
            <a:chOff x="4512" y="2544"/>
            <a:chExt cx="336" cy="560"/>
          </a:xfrm>
        </p:grpSpPr>
        <p:sp>
          <p:nvSpPr>
            <p:cNvPr id="15" name="AutoShape 41">
              <a:extLst>
                <a:ext uri="{FF2B5EF4-FFF2-40B4-BE49-F238E27FC236}">
                  <a16:creationId xmlns:a16="http://schemas.microsoft.com/office/drawing/2014/main" id="{2399F0A4-1754-0549-A469-BA89E41B96E1}"/>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16" name="Text Box 42">
              <a:extLst>
                <a:ext uri="{FF2B5EF4-FFF2-40B4-BE49-F238E27FC236}">
                  <a16:creationId xmlns:a16="http://schemas.microsoft.com/office/drawing/2014/main" id="{882FC629-3EF5-A64D-B0E2-95E3DCBD3E96}"/>
                </a:ext>
              </a:extLst>
            </p:cNvPr>
            <p:cNvSpPr txBox="1">
              <a:spLocks noChangeArrowheads="1"/>
            </p:cNvSpPr>
            <p:nvPr/>
          </p:nvSpPr>
          <p:spPr bwMode="auto">
            <a:xfrm>
              <a:off x="4608" y="2544"/>
              <a:ext cx="186" cy="192"/>
            </a:xfrm>
            <a:prstGeom prst="rect">
              <a:avLst/>
            </a:prstGeom>
            <a:noFill/>
            <a:ln w="9525">
              <a:noFill/>
              <a:miter lim="800000"/>
              <a:headEnd/>
              <a:tailEnd/>
            </a:ln>
            <a:effectLst/>
          </p:spPr>
          <p:txBody>
            <a:bodyPr wrap="none">
              <a:spAutoFit/>
            </a:bodyPr>
            <a:lstStyle/>
            <a:p>
              <a:r>
                <a:rPr lang="en-US" altLang="zh-TW" b="1">
                  <a:solidFill>
                    <a:srgbClr val="CC0000"/>
                  </a:solidFill>
                </a:rPr>
                <a:t>d</a:t>
              </a:r>
            </a:p>
          </p:txBody>
        </p:sp>
        <p:sp>
          <p:nvSpPr>
            <p:cNvPr id="17" name="Oval 43">
              <a:extLst>
                <a:ext uri="{FF2B5EF4-FFF2-40B4-BE49-F238E27FC236}">
                  <a16:creationId xmlns:a16="http://schemas.microsoft.com/office/drawing/2014/main" id="{B856B21D-8209-FB40-958C-7994BF160AD0}"/>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18" name="Group 44">
            <a:extLst>
              <a:ext uri="{FF2B5EF4-FFF2-40B4-BE49-F238E27FC236}">
                <a16:creationId xmlns:a16="http://schemas.microsoft.com/office/drawing/2014/main" id="{BB1B619D-7D3C-1140-AD3E-49F9C869610C}"/>
              </a:ext>
            </a:extLst>
          </p:cNvPr>
          <p:cNvGrpSpPr>
            <a:grpSpLocks/>
          </p:cNvGrpSpPr>
          <p:nvPr/>
        </p:nvGrpSpPr>
        <p:grpSpPr bwMode="auto">
          <a:xfrm>
            <a:off x="1620656" y="5186404"/>
            <a:ext cx="533400" cy="889000"/>
            <a:chOff x="4512" y="2544"/>
            <a:chExt cx="336" cy="560"/>
          </a:xfrm>
        </p:grpSpPr>
        <p:sp>
          <p:nvSpPr>
            <p:cNvPr id="19" name="AutoShape 45">
              <a:extLst>
                <a:ext uri="{FF2B5EF4-FFF2-40B4-BE49-F238E27FC236}">
                  <a16:creationId xmlns:a16="http://schemas.microsoft.com/office/drawing/2014/main" id="{0A726A4B-9C7D-F04A-86D7-7D5C5489C2E7}"/>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20" name="Text Box 46">
              <a:extLst>
                <a:ext uri="{FF2B5EF4-FFF2-40B4-BE49-F238E27FC236}">
                  <a16:creationId xmlns:a16="http://schemas.microsoft.com/office/drawing/2014/main" id="{996ABA6C-7EB0-6E43-A048-F1F14174FC9E}"/>
                </a:ext>
              </a:extLst>
            </p:cNvPr>
            <p:cNvSpPr txBox="1">
              <a:spLocks noChangeArrowheads="1"/>
            </p:cNvSpPr>
            <p:nvPr/>
          </p:nvSpPr>
          <p:spPr bwMode="auto">
            <a:xfrm>
              <a:off x="4608" y="2544"/>
              <a:ext cx="175" cy="192"/>
            </a:xfrm>
            <a:prstGeom prst="rect">
              <a:avLst/>
            </a:prstGeom>
            <a:noFill/>
            <a:ln w="9525">
              <a:noFill/>
              <a:miter lim="800000"/>
              <a:headEnd/>
              <a:tailEnd/>
            </a:ln>
            <a:effectLst/>
          </p:spPr>
          <p:txBody>
            <a:bodyPr wrap="none">
              <a:spAutoFit/>
            </a:bodyPr>
            <a:lstStyle/>
            <a:p>
              <a:r>
                <a:rPr lang="en-US" altLang="zh-TW" b="1">
                  <a:solidFill>
                    <a:srgbClr val="CC0000"/>
                  </a:solidFill>
                </a:rPr>
                <a:t>c</a:t>
              </a:r>
            </a:p>
          </p:txBody>
        </p:sp>
        <p:sp>
          <p:nvSpPr>
            <p:cNvPr id="21" name="Oval 47">
              <a:extLst>
                <a:ext uri="{FF2B5EF4-FFF2-40B4-BE49-F238E27FC236}">
                  <a16:creationId xmlns:a16="http://schemas.microsoft.com/office/drawing/2014/main" id="{D5B74435-1FA1-2844-9FB6-03BFA4C52F2C}"/>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sp>
        <p:nvSpPr>
          <p:cNvPr id="22" name="Line 49">
            <a:extLst>
              <a:ext uri="{FF2B5EF4-FFF2-40B4-BE49-F238E27FC236}">
                <a16:creationId xmlns:a16="http://schemas.microsoft.com/office/drawing/2014/main" id="{0C46EC0C-F25A-A34A-B844-BD5EBACEC1E9}"/>
              </a:ext>
            </a:extLst>
          </p:cNvPr>
          <p:cNvSpPr>
            <a:spLocks noChangeShapeType="1"/>
          </p:cNvSpPr>
          <p:nvPr/>
        </p:nvSpPr>
        <p:spPr bwMode="auto">
          <a:xfrm flipH="1">
            <a:off x="3678056" y="3586204"/>
            <a:ext cx="685800" cy="457200"/>
          </a:xfrm>
          <a:prstGeom prst="line">
            <a:avLst/>
          </a:prstGeom>
          <a:noFill/>
          <a:ln w="9525">
            <a:solidFill>
              <a:srgbClr val="FF0000"/>
            </a:solidFill>
            <a:round/>
            <a:headEnd/>
            <a:tailEnd/>
          </a:ln>
          <a:effectLst/>
        </p:spPr>
        <p:txBody>
          <a:bodyPr wrap="none"/>
          <a:lstStyle/>
          <a:p>
            <a:endParaRPr lang="zh-TW" altLang="en-US"/>
          </a:p>
        </p:txBody>
      </p:sp>
      <p:sp>
        <p:nvSpPr>
          <p:cNvPr id="23" name="Line 50">
            <a:extLst>
              <a:ext uri="{FF2B5EF4-FFF2-40B4-BE49-F238E27FC236}">
                <a16:creationId xmlns:a16="http://schemas.microsoft.com/office/drawing/2014/main" id="{716ACE36-119E-F240-85B9-29894B507700}"/>
              </a:ext>
            </a:extLst>
          </p:cNvPr>
          <p:cNvSpPr>
            <a:spLocks noChangeShapeType="1"/>
          </p:cNvSpPr>
          <p:nvPr/>
        </p:nvSpPr>
        <p:spPr bwMode="auto">
          <a:xfrm flipH="1">
            <a:off x="2763656" y="4195804"/>
            <a:ext cx="685800" cy="457200"/>
          </a:xfrm>
          <a:prstGeom prst="line">
            <a:avLst/>
          </a:prstGeom>
          <a:noFill/>
          <a:ln w="9525">
            <a:solidFill>
              <a:srgbClr val="FF0000"/>
            </a:solidFill>
            <a:round/>
            <a:headEnd/>
            <a:tailEnd/>
          </a:ln>
          <a:effectLst/>
        </p:spPr>
        <p:txBody>
          <a:bodyPr wrap="none"/>
          <a:lstStyle/>
          <a:p>
            <a:endParaRPr lang="zh-TW" altLang="en-US"/>
          </a:p>
        </p:txBody>
      </p:sp>
      <p:sp>
        <p:nvSpPr>
          <p:cNvPr id="24" name="Line 51">
            <a:extLst>
              <a:ext uri="{FF2B5EF4-FFF2-40B4-BE49-F238E27FC236}">
                <a16:creationId xmlns:a16="http://schemas.microsoft.com/office/drawing/2014/main" id="{A5FBF023-8A5B-2B47-BBDC-67AF4EABA609}"/>
              </a:ext>
            </a:extLst>
          </p:cNvPr>
          <p:cNvSpPr>
            <a:spLocks noChangeShapeType="1"/>
          </p:cNvSpPr>
          <p:nvPr/>
        </p:nvSpPr>
        <p:spPr bwMode="auto">
          <a:xfrm flipH="1">
            <a:off x="1925456" y="4754604"/>
            <a:ext cx="685800" cy="457200"/>
          </a:xfrm>
          <a:prstGeom prst="line">
            <a:avLst/>
          </a:prstGeom>
          <a:noFill/>
          <a:ln w="9525">
            <a:solidFill>
              <a:srgbClr val="FF0000"/>
            </a:solidFill>
            <a:round/>
            <a:headEnd/>
            <a:tailEnd/>
          </a:ln>
          <a:effectLst/>
        </p:spPr>
        <p:txBody>
          <a:bodyPr wrap="none"/>
          <a:lstStyle/>
          <a:p>
            <a:endParaRPr lang="zh-TW" altLang="en-US"/>
          </a:p>
        </p:txBody>
      </p:sp>
      <p:sp>
        <p:nvSpPr>
          <p:cNvPr id="25" name="Text Box 52">
            <a:extLst>
              <a:ext uri="{FF2B5EF4-FFF2-40B4-BE49-F238E27FC236}">
                <a16:creationId xmlns:a16="http://schemas.microsoft.com/office/drawing/2014/main" id="{4B7F6AD6-FB01-764D-936C-CD7969BDA1F0}"/>
              </a:ext>
            </a:extLst>
          </p:cNvPr>
          <p:cNvSpPr txBox="1">
            <a:spLocks noChangeArrowheads="1"/>
          </p:cNvSpPr>
          <p:nvPr/>
        </p:nvSpPr>
        <p:spPr bwMode="auto">
          <a:xfrm>
            <a:off x="2458856" y="4272004"/>
            <a:ext cx="571500" cy="304800"/>
          </a:xfrm>
          <a:prstGeom prst="rect">
            <a:avLst/>
          </a:prstGeom>
          <a:noFill/>
          <a:ln w="9525">
            <a:noFill/>
            <a:miter lim="800000"/>
            <a:headEnd/>
            <a:tailEnd/>
          </a:ln>
          <a:effectLst/>
        </p:spPr>
        <p:txBody>
          <a:bodyPr wrap="none">
            <a:spAutoFit/>
          </a:bodyPr>
          <a:lstStyle/>
          <a:p>
            <a:r>
              <a:rPr lang="en-US" altLang="zh-TW" b="1" dirty="0">
                <a:solidFill>
                  <a:srgbClr val="CC0000"/>
                </a:solidFill>
              </a:rPr>
              <a:t>P[x]</a:t>
            </a:r>
          </a:p>
        </p:txBody>
      </p:sp>
      <p:sp>
        <p:nvSpPr>
          <p:cNvPr id="26" name="Text Box 53">
            <a:extLst>
              <a:ext uri="{FF2B5EF4-FFF2-40B4-BE49-F238E27FC236}">
                <a16:creationId xmlns:a16="http://schemas.microsoft.com/office/drawing/2014/main" id="{5850CB8B-692C-3344-8C0A-88B2A38E07A2}"/>
              </a:ext>
            </a:extLst>
          </p:cNvPr>
          <p:cNvSpPr txBox="1">
            <a:spLocks noChangeArrowheads="1"/>
          </p:cNvSpPr>
          <p:nvPr/>
        </p:nvSpPr>
        <p:spPr bwMode="auto">
          <a:xfrm>
            <a:off x="1653994" y="4881604"/>
            <a:ext cx="292100" cy="304800"/>
          </a:xfrm>
          <a:prstGeom prst="rect">
            <a:avLst/>
          </a:prstGeom>
          <a:noFill/>
          <a:ln w="9525">
            <a:noFill/>
            <a:miter lim="800000"/>
            <a:headEnd/>
            <a:tailEnd/>
          </a:ln>
          <a:effectLst/>
        </p:spPr>
        <p:txBody>
          <a:bodyPr wrap="none">
            <a:spAutoFit/>
          </a:bodyPr>
          <a:lstStyle/>
          <a:p>
            <a:r>
              <a:rPr lang="en-US" altLang="zh-TW" b="1">
                <a:solidFill>
                  <a:srgbClr val="CC0000"/>
                </a:solidFill>
              </a:rPr>
              <a:t>x</a:t>
            </a:r>
          </a:p>
        </p:txBody>
      </p:sp>
      <p:grpSp>
        <p:nvGrpSpPr>
          <p:cNvPr id="27" name="Group 54">
            <a:extLst>
              <a:ext uri="{FF2B5EF4-FFF2-40B4-BE49-F238E27FC236}">
                <a16:creationId xmlns:a16="http://schemas.microsoft.com/office/drawing/2014/main" id="{589DDDF8-57A6-214A-9247-F807DDBF9147}"/>
              </a:ext>
            </a:extLst>
          </p:cNvPr>
          <p:cNvGrpSpPr>
            <a:grpSpLocks/>
          </p:cNvGrpSpPr>
          <p:nvPr/>
        </p:nvGrpSpPr>
        <p:grpSpPr bwMode="auto">
          <a:xfrm>
            <a:off x="7467624" y="4214818"/>
            <a:ext cx="533400" cy="889000"/>
            <a:chOff x="4512" y="2544"/>
            <a:chExt cx="336" cy="560"/>
          </a:xfrm>
        </p:grpSpPr>
        <p:sp>
          <p:nvSpPr>
            <p:cNvPr id="28" name="AutoShape 55">
              <a:extLst>
                <a:ext uri="{FF2B5EF4-FFF2-40B4-BE49-F238E27FC236}">
                  <a16:creationId xmlns:a16="http://schemas.microsoft.com/office/drawing/2014/main" id="{11D8D98F-7097-B949-AFB0-BDCCD3035227}"/>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29" name="Text Box 56">
              <a:extLst>
                <a:ext uri="{FF2B5EF4-FFF2-40B4-BE49-F238E27FC236}">
                  <a16:creationId xmlns:a16="http://schemas.microsoft.com/office/drawing/2014/main" id="{C3EC06A3-B025-4C4D-9804-80B3C9FDAA88}"/>
                </a:ext>
              </a:extLst>
            </p:cNvPr>
            <p:cNvSpPr txBox="1">
              <a:spLocks noChangeArrowheads="1"/>
            </p:cNvSpPr>
            <p:nvPr/>
          </p:nvSpPr>
          <p:spPr bwMode="auto">
            <a:xfrm>
              <a:off x="4608" y="2544"/>
              <a:ext cx="159" cy="192"/>
            </a:xfrm>
            <a:prstGeom prst="rect">
              <a:avLst/>
            </a:prstGeom>
            <a:noFill/>
            <a:ln w="9525">
              <a:noFill/>
              <a:miter lim="800000"/>
              <a:headEnd/>
              <a:tailEnd/>
            </a:ln>
            <a:effectLst/>
          </p:spPr>
          <p:txBody>
            <a:bodyPr wrap="none">
              <a:spAutoFit/>
            </a:bodyPr>
            <a:lstStyle/>
            <a:p>
              <a:r>
                <a:rPr lang="en-US" altLang="zh-TW" b="1">
                  <a:solidFill>
                    <a:srgbClr val="CC0000"/>
                  </a:solidFill>
                </a:rPr>
                <a:t>f</a:t>
              </a:r>
            </a:p>
          </p:txBody>
        </p:sp>
        <p:sp>
          <p:nvSpPr>
            <p:cNvPr id="30" name="Oval 57">
              <a:extLst>
                <a:ext uri="{FF2B5EF4-FFF2-40B4-BE49-F238E27FC236}">
                  <a16:creationId xmlns:a16="http://schemas.microsoft.com/office/drawing/2014/main" id="{F1D7FD63-41AC-DF4F-800F-3D6CAF424678}"/>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31" name="Group 58">
            <a:extLst>
              <a:ext uri="{FF2B5EF4-FFF2-40B4-BE49-F238E27FC236}">
                <a16:creationId xmlns:a16="http://schemas.microsoft.com/office/drawing/2014/main" id="{23AA81EC-D3FE-AF45-A0E0-8D2DB1E002E0}"/>
              </a:ext>
            </a:extLst>
          </p:cNvPr>
          <p:cNvGrpSpPr>
            <a:grpSpLocks/>
          </p:cNvGrpSpPr>
          <p:nvPr/>
        </p:nvGrpSpPr>
        <p:grpSpPr bwMode="auto">
          <a:xfrm>
            <a:off x="6553224" y="4748218"/>
            <a:ext cx="533400" cy="889000"/>
            <a:chOff x="4512" y="2544"/>
            <a:chExt cx="336" cy="560"/>
          </a:xfrm>
        </p:grpSpPr>
        <p:sp>
          <p:nvSpPr>
            <p:cNvPr id="32" name="AutoShape 59">
              <a:extLst>
                <a:ext uri="{FF2B5EF4-FFF2-40B4-BE49-F238E27FC236}">
                  <a16:creationId xmlns:a16="http://schemas.microsoft.com/office/drawing/2014/main" id="{BAF233F8-97A9-FE40-8083-2A97160023FB}"/>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33" name="Text Box 60">
              <a:extLst>
                <a:ext uri="{FF2B5EF4-FFF2-40B4-BE49-F238E27FC236}">
                  <a16:creationId xmlns:a16="http://schemas.microsoft.com/office/drawing/2014/main" id="{8F1E793F-A6B7-C740-8F12-7F3E5A41C829}"/>
                </a:ext>
              </a:extLst>
            </p:cNvPr>
            <p:cNvSpPr txBox="1">
              <a:spLocks noChangeArrowheads="1"/>
            </p:cNvSpPr>
            <p:nvPr/>
          </p:nvSpPr>
          <p:spPr bwMode="auto">
            <a:xfrm>
              <a:off x="4608" y="2544"/>
              <a:ext cx="183" cy="192"/>
            </a:xfrm>
            <a:prstGeom prst="rect">
              <a:avLst/>
            </a:prstGeom>
            <a:noFill/>
            <a:ln w="9525">
              <a:noFill/>
              <a:miter lim="800000"/>
              <a:headEnd/>
              <a:tailEnd/>
            </a:ln>
            <a:effectLst/>
          </p:spPr>
          <p:txBody>
            <a:bodyPr wrap="none">
              <a:spAutoFit/>
            </a:bodyPr>
            <a:lstStyle/>
            <a:p>
              <a:r>
                <a:rPr lang="en-US" altLang="zh-TW" b="1">
                  <a:solidFill>
                    <a:srgbClr val="CC0000"/>
                  </a:solidFill>
                </a:rPr>
                <a:t>e</a:t>
              </a:r>
            </a:p>
          </p:txBody>
        </p:sp>
        <p:sp>
          <p:nvSpPr>
            <p:cNvPr id="34" name="Oval 61">
              <a:extLst>
                <a:ext uri="{FF2B5EF4-FFF2-40B4-BE49-F238E27FC236}">
                  <a16:creationId xmlns:a16="http://schemas.microsoft.com/office/drawing/2014/main" id="{09B82F3F-546F-284A-AC99-B7654DD7C122}"/>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35" name="Group 62">
            <a:extLst>
              <a:ext uri="{FF2B5EF4-FFF2-40B4-BE49-F238E27FC236}">
                <a16:creationId xmlns:a16="http://schemas.microsoft.com/office/drawing/2014/main" id="{5361748A-F5DE-F746-A6C7-B35D7EC80F92}"/>
              </a:ext>
            </a:extLst>
          </p:cNvPr>
          <p:cNvGrpSpPr>
            <a:grpSpLocks/>
          </p:cNvGrpSpPr>
          <p:nvPr/>
        </p:nvGrpSpPr>
        <p:grpSpPr bwMode="auto">
          <a:xfrm>
            <a:off x="5943624" y="4748218"/>
            <a:ext cx="533400" cy="889000"/>
            <a:chOff x="4512" y="2544"/>
            <a:chExt cx="336" cy="560"/>
          </a:xfrm>
        </p:grpSpPr>
        <p:sp>
          <p:nvSpPr>
            <p:cNvPr id="36" name="AutoShape 63">
              <a:extLst>
                <a:ext uri="{FF2B5EF4-FFF2-40B4-BE49-F238E27FC236}">
                  <a16:creationId xmlns:a16="http://schemas.microsoft.com/office/drawing/2014/main" id="{4BFFAF5F-8959-7644-855A-1F8196DFE68E}"/>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37" name="Text Box 64">
              <a:extLst>
                <a:ext uri="{FF2B5EF4-FFF2-40B4-BE49-F238E27FC236}">
                  <a16:creationId xmlns:a16="http://schemas.microsoft.com/office/drawing/2014/main" id="{EAE33BDC-F729-CD4F-993A-25C46F01672E}"/>
                </a:ext>
              </a:extLst>
            </p:cNvPr>
            <p:cNvSpPr txBox="1">
              <a:spLocks noChangeArrowheads="1"/>
            </p:cNvSpPr>
            <p:nvPr/>
          </p:nvSpPr>
          <p:spPr bwMode="auto">
            <a:xfrm>
              <a:off x="4608" y="2544"/>
              <a:ext cx="186" cy="192"/>
            </a:xfrm>
            <a:prstGeom prst="rect">
              <a:avLst/>
            </a:prstGeom>
            <a:noFill/>
            <a:ln w="9525">
              <a:noFill/>
              <a:miter lim="800000"/>
              <a:headEnd/>
              <a:tailEnd/>
            </a:ln>
            <a:effectLst/>
          </p:spPr>
          <p:txBody>
            <a:bodyPr wrap="none">
              <a:spAutoFit/>
            </a:bodyPr>
            <a:lstStyle/>
            <a:p>
              <a:r>
                <a:rPr lang="en-US" altLang="zh-TW" b="1">
                  <a:solidFill>
                    <a:srgbClr val="CC0000"/>
                  </a:solidFill>
                </a:rPr>
                <a:t>d</a:t>
              </a:r>
            </a:p>
          </p:txBody>
        </p:sp>
        <p:sp>
          <p:nvSpPr>
            <p:cNvPr id="38" name="Oval 65">
              <a:extLst>
                <a:ext uri="{FF2B5EF4-FFF2-40B4-BE49-F238E27FC236}">
                  <a16:creationId xmlns:a16="http://schemas.microsoft.com/office/drawing/2014/main" id="{A2914035-3D8A-0C44-928E-75AED93FAE47}"/>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grpSp>
        <p:nvGrpSpPr>
          <p:cNvPr id="39" name="Group 66">
            <a:extLst>
              <a:ext uri="{FF2B5EF4-FFF2-40B4-BE49-F238E27FC236}">
                <a16:creationId xmlns:a16="http://schemas.microsoft.com/office/drawing/2014/main" id="{BD5C25AC-55F0-4C4F-B2BE-8AD448CA3C23}"/>
              </a:ext>
            </a:extLst>
          </p:cNvPr>
          <p:cNvGrpSpPr>
            <a:grpSpLocks/>
          </p:cNvGrpSpPr>
          <p:nvPr/>
        </p:nvGrpSpPr>
        <p:grpSpPr bwMode="auto">
          <a:xfrm>
            <a:off x="5334024" y="4748218"/>
            <a:ext cx="533400" cy="889000"/>
            <a:chOff x="4512" y="2544"/>
            <a:chExt cx="336" cy="560"/>
          </a:xfrm>
        </p:grpSpPr>
        <p:sp>
          <p:nvSpPr>
            <p:cNvPr id="40" name="AutoShape 67">
              <a:extLst>
                <a:ext uri="{FF2B5EF4-FFF2-40B4-BE49-F238E27FC236}">
                  <a16:creationId xmlns:a16="http://schemas.microsoft.com/office/drawing/2014/main" id="{1F09F408-D101-604A-913C-E0A628C3F2A7}"/>
                </a:ext>
              </a:extLst>
            </p:cNvPr>
            <p:cNvSpPr>
              <a:spLocks noChangeArrowheads="1"/>
            </p:cNvSpPr>
            <p:nvPr/>
          </p:nvSpPr>
          <p:spPr bwMode="auto">
            <a:xfrm>
              <a:off x="4512" y="2720"/>
              <a:ext cx="336" cy="384"/>
            </a:xfrm>
            <a:prstGeom prst="triangle">
              <a:avLst>
                <a:gd name="adj" fmla="val 50000"/>
              </a:avLst>
            </a:prstGeom>
            <a:noFill/>
            <a:ln w="9525">
              <a:solidFill>
                <a:srgbClr val="FF0000"/>
              </a:solidFill>
              <a:miter lim="800000"/>
              <a:headEnd/>
              <a:tailEnd/>
            </a:ln>
            <a:effectLst/>
          </p:spPr>
          <p:txBody>
            <a:bodyPr wrap="none" anchor="ctr"/>
            <a:lstStyle/>
            <a:p>
              <a:endParaRPr lang="zh-TW" altLang="en-US"/>
            </a:p>
          </p:txBody>
        </p:sp>
        <p:sp>
          <p:nvSpPr>
            <p:cNvPr id="41" name="Text Box 68">
              <a:extLst>
                <a:ext uri="{FF2B5EF4-FFF2-40B4-BE49-F238E27FC236}">
                  <a16:creationId xmlns:a16="http://schemas.microsoft.com/office/drawing/2014/main" id="{2C47E160-F125-7645-A601-EE0D5107E096}"/>
                </a:ext>
              </a:extLst>
            </p:cNvPr>
            <p:cNvSpPr txBox="1">
              <a:spLocks noChangeArrowheads="1"/>
            </p:cNvSpPr>
            <p:nvPr/>
          </p:nvSpPr>
          <p:spPr bwMode="auto">
            <a:xfrm>
              <a:off x="4608" y="2544"/>
              <a:ext cx="175" cy="192"/>
            </a:xfrm>
            <a:prstGeom prst="rect">
              <a:avLst/>
            </a:prstGeom>
            <a:noFill/>
            <a:ln w="9525">
              <a:noFill/>
              <a:miter lim="800000"/>
              <a:headEnd/>
              <a:tailEnd/>
            </a:ln>
            <a:effectLst/>
          </p:spPr>
          <p:txBody>
            <a:bodyPr wrap="none">
              <a:spAutoFit/>
            </a:bodyPr>
            <a:lstStyle/>
            <a:p>
              <a:r>
                <a:rPr lang="en-US" altLang="zh-TW" b="1">
                  <a:solidFill>
                    <a:srgbClr val="CC0000"/>
                  </a:solidFill>
                </a:rPr>
                <a:t>c</a:t>
              </a:r>
            </a:p>
          </p:txBody>
        </p:sp>
        <p:sp>
          <p:nvSpPr>
            <p:cNvPr id="42" name="Oval 69">
              <a:extLst>
                <a:ext uri="{FF2B5EF4-FFF2-40B4-BE49-F238E27FC236}">
                  <a16:creationId xmlns:a16="http://schemas.microsoft.com/office/drawing/2014/main" id="{944C588B-CA5C-B54F-9F9A-E15A5B37742F}"/>
                </a:ext>
              </a:extLst>
            </p:cNvPr>
            <p:cNvSpPr>
              <a:spLocks noChangeArrowheads="1"/>
            </p:cNvSpPr>
            <p:nvPr/>
          </p:nvSpPr>
          <p:spPr bwMode="auto">
            <a:xfrm>
              <a:off x="4608" y="2568"/>
              <a:ext cx="144" cy="144"/>
            </a:xfrm>
            <a:prstGeom prst="ellipse">
              <a:avLst/>
            </a:prstGeom>
            <a:noFill/>
            <a:ln w="9525">
              <a:solidFill>
                <a:srgbClr val="FF0000"/>
              </a:solidFill>
              <a:round/>
              <a:headEnd/>
              <a:tailEnd/>
            </a:ln>
            <a:effectLst/>
          </p:spPr>
          <p:txBody>
            <a:bodyPr wrap="none" anchor="ctr"/>
            <a:lstStyle/>
            <a:p>
              <a:endParaRPr lang="zh-TW" altLang="en-US"/>
            </a:p>
          </p:txBody>
        </p:sp>
      </p:grpSp>
      <p:sp>
        <p:nvSpPr>
          <p:cNvPr id="43" name="Line 70">
            <a:extLst>
              <a:ext uri="{FF2B5EF4-FFF2-40B4-BE49-F238E27FC236}">
                <a16:creationId xmlns:a16="http://schemas.microsoft.com/office/drawing/2014/main" id="{0EC9AFD1-D796-0D4F-85C8-D0351C450686}"/>
              </a:ext>
            </a:extLst>
          </p:cNvPr>
          <p:cNvSpPr>
            <a:spLocks noChangeShapeType="1"/>
          </p:cNvSpPr>
          <p:nvPr/>
        </p:nvSpPr>
        <p:spPr bwMode="auto">
          <a:xfrm flipH="1">
            <a:off x="6934224" y="4443418"/>
            <a:ext cx="685800" cy="381000"/>
          </a:xfrm>
          <a:prstGeom prst="line">
            <a:avLst/>
          </a:prstGeom>
          <a:noFill/>
          <a:ln w="9525">
            <a:solidFill>
              <a:srgbClr val="FF0000"/>
            </a:solidFill>
            <a:round/>
            <a:headEnd/>
            <a:tailEnd/>
          </a:ln>
          <a:effectLst/>
        </p:spPr>
        <p:txBody>
          <a:bodyPr wrap="none"/>
          <a:lstStyle/>
          <a:p>
            <a:endParaRPr lang="zh-TW" altLang="en-US"/>
          </a:p>
        </p:txBody>
      </p:sp>
      <p:sp>
        <p:nvSpPr>
          <p:cNvPr id="44" name="Line 75">
            <a:extLst>
              <a:ext uri="{FF2B5EF4-FFF2-40B4-BE49-F238E27FC236}">
                <a16:creationId xmlns:a16="http://schemas.microsoft.com/office/drawing/2014/main" id="{E004A70F-27F5-544E-B544-55F9A362B805}"/>
              </a:ext>
            </a:extLst>
          </p:cNvPr>
          <p:cNvSpPr>
            <a:spLocks noChangeShapeType="1"/>
          </p:cNvSpPr>
          <p:nvPr/>
        </p:nvSpPr>
        <p:spPr bwMode="auto">
          <a:xfrm flipH="1">
            <a:off x="6324624" y="4367218"/>
            <a:ext cx="1295400" cy="457200"/>
          </a:xfrm>
          <a:prstGeom prst="line">
            <a:avLst/>
          </a:prstGeom>
          <a:noFill/>
          <a:ln w="9525">
            <a:solidFill>
              <a:srgbClr val="FF0000"/>
            </a:solidFill>
            <a:round/>
            <a:headEnd/>
            <a:tailEnd/>
          </a:ln>
          <a:effectLst/>
        </p:spPr>
        <p:txBody>
          <a:bodyPr wrap="none"/>
          <a:lstStyle/>
          <a:p>
            <a:endParaRPr lang="zh-TW" altLang="en-US"/>
          </a:p>
        </p:txBody>
      </p:sp>
      <p:sp>
        <p:nvSpPr>
          <p:cNvPr id="45" name="Line 76">
            <a:extLst>
              <a:ext uri="{FF2B5EF4-FFF2-40B4-BE49-F238E27FC236}">
                <a16:creationId xmlns:a16="http://schemas.microsoft.com/office/drawing/2014/main" id="{2D30DAAE-8690-7F47-948D-7802A6FB97C1}"/>
              </a:ext>
            </a:extLst>
          </p:cNvPr>
          <p:cNvSpPr>
            <a:spLocks noChangeShapeType="1"/>
          </p:cNvSpPr>
          <p:nvPr/>
        </p:nvSpPr>
        <p:spPr bwMode="auto">
          <a:xfrm flipH="1">
            <a:off x="5715024" y="4291018"/>
            <a:ext cx="1905000" cy="533400"/>
          </a:xfrm>
          <a:prstGeom prst="line">
            <a:avLst/>
          </a:prstGeom>
          <a:noFill/>
          <a:ln w="9525">
            <a:solidFill>
              <a:srgbClr val="FF0000"/>
            </a:solidFill>
            <a:round/>
            <a:headEnd/>
            <a:tailEnd/>
          </a:ln>
          <a:effectLst/>
        </p:spPr>
        <p:txBody>
          <a:bodyPr wrap="none"/>
          <a:lstStyle/>
          <a:p>
            <a:endParaRPr lang="zh-TW" altLang="en-US"/>
          </a:p>
        </p:txBody>
      </p:sp>
      <p:sp>
        <p:nvSpPr>
          <p:cNvPr id="46" name="Text Box 77">
            <a:extLst>
              <a:ext uri="{FF2B5EF4-FFF2-40B4-BE49-F238E27FC236}">
                <a16:creationId xmlns:a16="http://schemas.microsoft.com/office/drawing/2014/main" id="{88DED83E-B698-2749-B621-6756323E8C57}"/>
              </a:ext>
            </a:extLst>
          </p:cNvPr>
          <p:cNvSpPr txBox="1">
            <a:spLocks noChangeArrowheads="1"/>
          </p:cNvSpPr>
          <p:nvPr/>
        </p:nvSpPr>
        <p:spPr bwMode="auto">
          <a:xfrm>
            <a:off x="5410224" y="4443418"/>
            <a:ext cx="292100" cy="304800"/>
          </a:xfrm>
          <a:prstGeom prst="rect">
            <a:avLst/>
          </a:prstGeom>
          <a:noFill/>
          <a:ln w="9525">
            <a:noFill/>
            <a:miter lim="800000"/>
            <a:headEnd/>
            <a:tailEnd/>
          </a:ln>
          <a:effectLst/>
        </p:spPr>
        <p:txBody>
          <a:bodyPr wrap="none">
            <a:spAutoFit/>
          </a:bodyPr>
          <a:lstStyle/>
          <a:p>
            <a:r>
              <a:rPr lang="en-US" altLang="zh-TW" b="1">
                <a:solidFill>
                  <a:srgbClr val="CC0000"/>
                </a:solidFill>
              </a:rPr>
              <a:t>x</a:t>
            </a:r>
          </a:p>
        </p:txBody>
      </p:sp>
    </p:spTree>
    <p:extLst>
      <p:ext uri="{BB962C8B-B14F-4D97-AF65-F5344CB8AC3E}">
        <p14:creationId xmlns:p14="http://schemas.microsoft.com/office/powerpoint/2010/main" val="32934546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BB010B8-AA05-0947-9D22-4F48FCAD1F78}"/>
              </a:ext>
            </a:extLst>
          </p:cNvPr>
          <p:cNvSpPr>
            <a:spLocks noGrp="1"/>
          </p:cNvSpPr>
          <p:nvPr>
            <p:ph type="sldNum" sz="quarter" idx="12"/>
          </p:nvPr>
        </p:nvSpPr>
        <p:spPr/>
        <p:txBody>
          <a:bodyPr/>
          <a:lstStyle/>
          <a:p>
            <a:fld id="{4E77BC79-9480-1042-96E1-82B94DA0811E}" type="slidenum">
              <a:rPr lang="en-US" smtClean="0"/>
              <a:t>14</a:t>
            </a:fld>
            <a:endParaRPr lang="en-US"/>
          </a:p>
        </p:txBody>
      </p:sp>
      <p:sp>
        <p:nvSpPr>
          <p:cNvPr id="3" name="Title 2">
            <a:extLst>
              <a:ext uri="{FF2B5EF4-FFF2-40B4-BE49-F238E27FC236}">
                <a16:creationId xmlns:a16="http://schemas.microsoft.com/office/drawing/2014/main" id="{92712947-BC9A-554E-9971-591B31B5CDAD}"/>
              </a:ext>
            </a:extLst>
          </p:cNvPr>
          <p:cNvSpPr>
            <a:spLocks noGrp="1"/>
          </p:cNvSpPr>
          <p:nvPr>
            <p:ph type="title"/>
          </p:nvPr>
        </p:nvSpPr>
        <p:spPr/>
        <p:txBody>
          <a:bodyPr/>
          <a:lstStyle/>
          <a:p>
            <a:r>
              <a:rPr lang="en-US" dirty="0"/>
              <a:t>Example – Computer Connectivity</a:t>
            </a:r>
          </a:p>
        </p:txBody>
      </p:sp>
      <p:sp>
        <p:nvSpPr>
          <p:cNvPr id="5" name="文字方塊 5">
            <a:extLst>
              <a:ext uri="{FF2B5EF4-FFF2-40B4-BE49-F238E27FC236}">
                <a16:creationId xmlns:a16="http://schemas.microsoft.com/office/drawing/2014/main" id="{09EDDBDB-2583-2C45-8147-2F358E35636E}"/>
              </a:ext>
            </a:extLst>
          </p:cNvPr>
          <p:cNvSpPr txBox="1"/>
          <p:nvPr/>
        </p:nvSpPr>
        <p:spPr>
          <a:xfrm>
            <a:off x="628650" y="1242111"/>
            <a:ext cx="7886700" cy="5016758"/>
          </a:xfrm>
          <a:prstGeom prst="rect">
            <a:avLst/>
          </a:prstGeom>
          <a:noFill/>
        </p:spPr>
        <p:txBody>
          <a:bodyPr wrap="square" rtlCol="0">
            <a:spAutoFit/>
          </a:bodyPr>
          <a:lstStyle/>
          <a:p>
            <a:pPr algn="ctr"/>
            <a:r>
              <a:rPr lang="en-US" altLang="zh-TW" sz="2000" b="1" dirty="0"/>
              <a:t>Problem Description</a:t>
            </a:r>
          </a:p>
          <a:p>
            <a:pPr algn="ctr"/>
            <a:endParaRPr lang="en-US" altLang="zh-TW" sz="2000" b="1" dirty="0"/>
          </a:p>
          <a:p>
            <a:pPr algn="just"/>
            <a:r>
              <a:rPr lang="en-US" altLang="zh-TW" sz="2000" dirty="0"/>
              <a:t>    Consider a set of N computers numbered from 1 to N, and a set S of M computer pairs, where each pair (</a:t>
            </a:r>
            <a:r>
              <a:rPr lang="en-US" altLang="zh-TW" sz="2000" dirty="0" err="1"/>
              <a:t>i,j</a:t>
            </a:r>
            <a:r>
              <a:rPr lang="en-US" altLang="zh-TW" sz="2000" dirty="0"/>
              <a:t>) in S indicates that computers </a:t>
            </a:r>
            <a:r>
              <a:rPr lang="en-US" altLang="zh-TW" sz="2000" dirty="0" err="1"/>
              <a:t>i</a:t>
            </a:r>
            <a:r>
              <a:rPr lang="en-US" altLang="zh-TW" sz="2000" dirty="0"/>
              <a:t> and j are connected. The connectivity rule says that if computers </a:t>
            </a:r>
            <a:r>
              <a:rPr lang="en-US" altLang="zh-TW" sz="2000" dirty="0" err="1"/>
              <a:t>i</a:t>
            </a:r>
            <a:r>
              <a:rPr lang="en-US" altLang="zh-TW" sz="2000" dirty="0"/>
              <a:t> and j are connected, and computers j and k are connected, then computers </a:t>
            </a:r>
            <a:r>
              <a:rPr lang="en-US" altLang="zh-TW" sz="2000" dirty="0" err="1"/>
              <a:t>i</a:t>
            </a:r>
            <a:r>
              <a:rPr lang="en-US" altLang="zh-TW" sz="2000" dirty="0"/>
              <a:t> and k are connected, too, no matter whether (</a:t>
            </a:r>
            <a:r>
              <a:rPr lang="en-US" altLang="zh-TW" sz="2000" dirty="0" err="1"/>
              <a:t>i,k</a:t>
            </a:r>
            <a:r>
              <a:rPr lang="en-US" altLang="zh-TW" sz="2000" dirty="0"/>
              <a:t>) or (</a:t>
            </a:r>
            <a:r>
              <a:rPr lang="en-US" altLang="zh-TW" sz="2000" dirty="0" err="1"/>
              <a:t>k,i</a:t>
            </a:r>
            <a:r>
              <a:rPr lang="en-US" altLang="zh-TW" sz="2000" dirty="0"/>
              <a:t>) is in S or not.</a:t>
            </a:r>
          </a:p>
          <a:p>
            <a:pPr algn="just"/>
            <a:r>
              <a:rPr lang="en-US" altLang="zh-TW" sz="2000" dirty="0"/>
              <a:t> </a:t>
            </a:r>
          </a:p>
          <a:p>
            <a:pPr algn="just"/>
            <a:r>
              <a:rPr lang="en-US" altLang="zh-TW" sz="2000" dirty="0"/>
              <a:t>    Based on S and the connectivity rule, the set of N computers can be divided into a number of groups such that for any two computers, they are in the same group if and only if they are connected. Note that if a computer is not connected to any other one, itself forms a group. </a:t>
            </a:r>
          </a:p>
          <a:p>
            <a:pPr algn="just"/>
            <a:endParaRPr lang="en-US" altLang="zh-TW" sz="2000" dirty="0"/>
          </a:p>
          <a:p>
            <a:pPr algn="just"/>
            <a:r>
              <a:rPr lang="en-US" altLang="zh-TW" sz="2000" dirty="0"/>
              <a:t>    A group is said to be largest if the number of computers in it is maximum among all groups. The problem asks to count how many computers there are in a largest group.</a:t>
            </a:r>
            <a:endParaRPr lang="zh-TW" altLang="en-US" sz="2000" dirty="0"/>
          </a:p>
        </p:txBody>
      </p:sp>
    </p:spTree>
    <p:extLst>
      <p:ext uri="{BB962C8B-B14F-4D97-AF65-F5344CB8AC3E}">
        <p14:creationId xmlns:p14="http://schemas.microsoft.com/office/powerpoint/2010/main" val="6299542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02FC21E-BBB1-7541-A2FE-661AFFDC73C1}"/>
              </a:ext>
            </a:extLst>
          </p:cNvPr>
          <p:cNvSpPr>
            <a:spLocks noGrp="1"/>
          </p:cNvSpPr>
          <p:nvPr>
            <p:ph type="sldNum" sz="quarter" idx="12"/>
          </p:nvPr>
        </p:nvSpPr>
        <p:spPr/>
        <p:txBody>
          <a:bodyPr/>
          <a:lstStyle/>
          <a:p>
            <a:fld id="{4E77BC79-9480-1042-96E1-82B94DA0811E}" type="slidenum">
              <a:rPr lang="en-US" smtClean="0"/>
              <a:t>15</a:t>
            </a:fld>
            <a:endParaRPr lang="en-US"/>
          </a:p>
        </p:txBody>
      </p:sp>
      <p:sp>
        <p:nvSpPr>
          <p:cNvPr id="3" name="Title 2">
            <a:extLst>
              <a:ext uri="{FF2B5EF4-FFF2-40B4-BE49-F238E27FC236}">
                <a16:creationId xmlns:a16="http://schemas.microsoft.com/office/drawing/2014/main" id="{84C504EA-06C9-334F-8675-6F69A49FB57A}"/>
              </a:ext>
            </a:extLst>
          </p:cNvPr>
          <p:cNvSpPr>
            <a:spLocks noGrp="1"/>
          </p:cNvSpPr>
          <p:nvPr>
            <p:ph type="title"/>
          </p:nvPr>
        </p:nvSpPr>
        <p:spPr/>
        <p:txBody>
          <a:bodyPr/>
          <a:lstStyle/>
          <a:p>
            <a:r>
              <a:rPr lang="en-US" dirty="0"/>
              <a:t>Example – Computer Connectivity</a:t>
            </a:r>
          </a:p>
        </p:txBody>
      </p:sp>
      <p:sp>
        <p:nvSpPr>
          <p:cNvPr id="5" name="文字方塊 5">
            <a:extLst>
              <a:ext uri="{FF2B5EF4-FFF2-40B4-BE49-F238E27FC236}">
                <a16:creationId xmlns:a16="http://schemas.microsoft.com/office/drawing/2014/main" id="{FF162B55-7B98-A34B-9ED6-18563C439687}"/>
              </a:ext>
            </a:extLst>
          </p:cNvPr>
          <p:cNvSpPr txBox="1"/>
          <p:nvPr/>
        </p:nvSpPr>
        <p:spPr>
          <a:xfrm>
            <a:off x="628650" y="1542524"/>
            <a:ext cx="7886700" cy="4832092"/>
          </a:xfrm>
          <a:prstGeom prst="rect">
            <a:avLst/>
          </a:prstGeom>
          <a:noFill/>
        </p:spPr>
        <p:txBody>
          <a:bodyPr wrap="square" rtlCol="0">
            <a:spAutoFit/>
          </a:bodyPr>
          <a:lstStyle/>
          <a:p>
            <a:pPr algn="just"/>
            <a:r>
              <a:rPr lang="en-US" altLang="zh-TW" sz="2800" b="1" dirty="0"/>
              <a:t>I/O Description</a:t>
            </a:r>
          </a:p>
          <a:p>
            <a:pPr algn="just"/>
            <a:endParaRPr lang="en-US" altLang="zh-TW" sz="2800" b="1" dirty="0"/>
          </a:p>
          <a:p>
            <a:pPr algn="just"/>
            <a:r>
              <a:rPr lang="en-US" altLang="zh-TW" sz="2800" dirty="0"/>
              <a:t>    The first line of the input file contains the number of test cases. For each test case, the first line consists of N and M, where N is the number of computers and M is the number of computer pairs in S. Each of the following M lines consists of two integers </a:t>
            </a:r>
            <a:r>
              <a:rPr lang="en-US" altLang="zh-TW" sz="2800" dirty="0" err="1"/>
              <a:t>i</a:t>
            </a:r>
            <a:r>
              <a:rPr lang="en-US" altLang="zh-TW" sz="2800" dirty="0"/>
              <a:t> and j (1 ≤ </a:t>
            </a:r>
            <a:r>
              <a:rPr lang="en-US" altLang="zh-TW" sz="2800" dirty="0" err="1"/>
              <a:t>i</a:t>
            </a:r>
            <a:r>
              <a:rPr lang="en-US" altLang="zh-TW" sz="2800" dirty="0"/>
              <a:t> ≤ N, 1 ≤ j ≤ N, </a:t>
            </a:r>
            <a:r>
              <a:rPr lang="en-US" altLang="zh-TW" sz="2800" dirty="0" err="1"/>
              <a:t>i</a:t>
            </a:r>
            <a:r>
              <a:rPr lang="en-US" altLang="zh-TW" sz="2800" dirty="0"/>
              <a:t> = j) indicating that (</a:t>
            </a:r>
            <a:r>
              <a:rPr lang="en-US" altLang="zh-TW" sz="2800" dirty="0" err="1"/>
              <a:t>i,j</a:t>
            </a:r>
            <a:r>
              <a:rPr lang="en-US" altLang="zh-TW" sz="2800" dirty="0"/>
              <a:t>) is in S. Note that there could be repetitions among the pairs in S.</a:t>
            </a:r>
          </a:p>
          <a:p>
            <a:pPr algn="just"/>
            <a:endParaRPr lang="zh-TW" altLang="en-US" sz="2800" dirty="0"/>
          </a:p>
        </p:txBody>
      </p:sp>
    </p:spTree>
    <p:extLst>
      <p:ext uri="{BB962C8B-B14F-4D97-AF65-F5344CB8AC3E}">
        <p14:creationId xmlns:p14="http://schemas.microsoft.com/office/powerpoint/2010/main" val="3699223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9CDD4E2-E043-7C44-8BF2-5325598603BC}"/>
              </a:ext>
            </a:extLst>
          </p:cNvPr>
          <p:cNvSpPr>
            <a:spLocks noGrp="1"/>
          </p:cNvSpPr>
          <p:nvPr>
            <p:ph type="sldNum" sz="quarter" idx="12"/>
          </p:nvPr>
        </p:nvSpPr>
        <p:spPr/>
        <p:txBody>
          <a:bodyPr/>
          <a:lstStyle/>
          <a:p>
            <a:fld id="{4E77BC79-9480-1042-96E1-82B94DA0811E}" type="slidenum">
              <a:rPr lang="en-US" smtClean="0"/>
              <a:t>16</a:t>
            </a:fld>
            <a:endParaRPr lang="en-US"/>
          </a:p>
        </p:txBody>
      </p:sp>
      <p:sp>
        <p:nvSpPr>
          <p:cNvPr id="3" name="Title 2">
            <a:extLst>
              <a:ext uri="{FF2B5EF4-FFF2-40B4-BE49-F238E27FC236}">
                <a16:creationId xmlns:a16="http://schemas.microsoft.com/office/drawing/2014/main" id="{9787365B-B2DB-CC43-BF93-45FB6CAF7274}"/>
              </a:ext>
            </a:extLst>
          </p:cNvPr>
          <p:cNvSpPr>
            <a:spLocks noGrp="1"/>
          </p:cNvSpPr>
          <p:nvPr>
            <p:ph type="title"/>
          </p:nvPr>
        </p:nvSpPr>
        <p:spPr/>
        <p:txBody>
          <a:bodyPr/>
          <a:lstStyle/>
          <a:p>
            <a:r>
              <a:rPr lang="en-US" dirty="0"/>
              <a:t>Example – Computer Connectivity</a:t>
            </a:r>
          </a:p>
        </p:txBody>
      </p:sp>
      <p:sp>
        <p:nvSpPr>
          <p:cNvPr id="6" name="文字方塊 5">
            <a:extLst>
              <a:ext uri="{FF2B5EF4-FFF2-40B4-BE49-F238E27FC236}">
                <a16:creationId xmlns:a16="http://schemas.microsoft.com/office/drawing/2014/main" id="{60875A72-9AD8-E94D-9E07-342A44292F9E}"/>
              </a:ext>
            </a:extLst>
          </p:cNvPr>
          <p:cNvSpPr txBox="1"/>
          <p:nvPr/>
        </p:nvSpPr>
        <p:spPr>
          <a:xfrm>
            <a:off x="628650" y="1443193"/>
            <a:ext cx="7886700" cy="4401205"/>
          </a:xfrm>
          <a:prstGeom prst="rect">
            <a:avLst/>
          </a:prstGeom>
          <a:noFill/>
        </p:spPr>
        <p:txBody>
          <a:bodyPr wrap="square" rtlCol="0">
            <a:spAutoFit/>
          </a:bodyPr>
          <a:lstStyle/>
          <a:p>
            <a:pPr algn="just"/>
            <a:r>
              <a:rPr lang="en-US" altLang="zh-TW" sz="2800" b="1" dirty="0"/>
              <a:t>Sample Input</a:t>
            </a:r>
          </a:p>
          <a:p>
            <a:pPr algn="just"/>
            <a:r>
              <a:rPr lang="en-US" altLang="zh-TW" sz="2800" dirty="0"/>
              <a:t>1</a:t>
            </a:r>
          </a:p>
          <a:p>
            <a:pPr algn="just"/>
            <a:r>
              <a:rPr lang="en-US" altLang="zh-TW" sz="2800" dirty="0"/>
              <a:t>3 4 </a:t>
            </a:r>
          </a:p>
          <a:p>
            <a:pPr algn="just"/>
            <a:r>
              <a:rPr lang="en-US" altLang="zh-TW" sz="2800" dirty="0"/>
              <a:t>1 2 </a:t>
            </a:r>
          </a:p>
          <a:p>
            <a:pPr algn="just"/>
            <a:r>
              <a:rPr lang="en-US" altLang="zh-TW" sz="2800" dirty="0"/>
              <a:t>3 2 </a:t>
            </a:r>
          </a:p>
          <a:p>
            <a:pPr algn="just"/>
            <a:r>
              <a:rPr lang="en-US" altLang="zh-TW" sz="2800" dirty="0"/>
              <a:t>2 3 </a:t>
            </a:r>
          </a:p>
          <a:p>
            <a:pPr algn="just"/>
            <a:r>
              <a:rPr lang="en-US" altLang="zh-TW" sz="2800" dirty="0"/>
              <a:t>1 2</a:t>
            </a:r>
          </a:p>
          <a:p>
            <a:pPr algn="just"/>
            <a:endParaRPr lang="en-US" altLang="zh-TW" sz="2800" dirty="0"/>
          </a:p>
          <a:p>
            <a:pPr algn="just"/>
            <a:r>
              <a:rPr lang="en-US" altLang="zh-TW" sz="2800" b="1" dirty="0"/>
              <a:t>Sample Input</a:t>
            </a:r>
            <a:r>
              <a:rPr lang="en-US" altLang="zh-TW" sz="2800" dirty="0"/>
              <a:t> </a:t>
            </a:r>
          </a:p>
          <a:p>
            <a:pPr algn="just"/>
            <a:r>
              <a:rPr lang="en-US" altLang="zh-TW" sz="2800" dirty="0"/>
              <a:t>3</a:t>
            </a:r>
            <a:endParaRPr lang="zh-TW" altLang="en-US" sz="2800" dirty="0"/>
          </a:p>
        </p:txBody>
      </p:sp>
    </p:spTree>
    <p:extLst>
      <p:ext uri="{BB962C8B-B14F-4D97-AF65-F5344CB8AC3E}">
        <p14:creationId xmlns:p14="http://schemas.microsoft.com/office/powerpoint/2010/main" val="37531199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5548C-90C4-B941-A710-522C61A22279}"/>
              </a:ext>
            </a:extLst>
          </p:cNvPr>
          <p:cNvSpPr>
            <a:spLocks noGrp="1"/>
          </p:cNvSpPr>
          <p:nvPr>
            <p:ph type="sldNum" sz="quarter" idx="12"/>
          </p:nvPr>
        </p:nvSpPr>
        <p:spPr/>
        <p:txBody>
          <a:bodyPr/>
          <a:lstStyle/>
          <a:p>
            <a:fld id="{4E77BC79-9480-1042-96E1-82B94DA0811E}" type="slidenum">
              <a:rPr lang="en-US" smtClean="0"/>
              <a:t>17</a:t>
            </a:fld>
            <a:endParaRPr lang="en-US"/>
          </a:p>
        </p:txBody>
      </p:sp>
      <p:sp>
        <p:nvSpPr>
          <p:cNvPr id="3" name="Title 2">
            <a:extLst>
              <a:ext uri="{FF2B5EF4-FFF2-40B4-BE49-F238E27FC236}">
                <a16:creationId xmlns:a16="http://schemas.microsoft.com/office/drawing/2014/main" id="{E2B56151-EE26-3646-9150-A381CDA04D87}"/>
              </a:ext>
            </a:extLst>
          </p:cNvPr>
          <p:cNvSpPr>
            <a:spLocks noGrp="1"/>
          </p:cNvSpPr>
          <p:nvPr>
            <p:ph type="title"/>
          </p:nvPr>
        </p:nvSpPr>
        <p:spPr/>
        <p:txBody>
          <a:bodyPr/>
          <a:lstStyle/>
          <a:p>
            <a:r>
              <a:rPr lang="en-US" dirty="0"/>
              <a:t>Binary Search</a:t>
            </a:r>
          </a:p>
        </p:txBody>
      </p:sp>
      <p:sp>
        <p:nvSpPr>
          <p:cNvPr id="4" name="Content Placeholder 3">
            <a:extLst>
              <a:ext uri="{FF2B5EF4-FFF2-40B4-BE49-F238E27FC236}">
                <a16:creationId xmlns:a16="http://schemas.microsoft.com/office/drawing/2014/main" id="{7FC951B7-D8E6-B04E-8D58-4C1084243ADC}"/>
              </a:ext>
            </a:extLst>
          </p:cNvPr>
          <p:cNvSpPr>
            <a:spLocks noGrp="1"/>
          </p:cNvSpPr>
          <p:nvPr>
            <p:ph idx="1"/>
          </p:nvPr>
        </p:nvSpPr>
        <p:spPr/>
        <p:txBody>
          <a:bodyPr/>
          <a:lstStyle/>
          <a:p>
            <a:pPr algn="just"/>
            <a:r>
              <a:rPr lang="en-US" altLang="zh-TW" dirty="0"/>
              <a:t>Binary Search </a:t>
            </a:r>
            <a:endParaRPr lang="en-US" altLang="zh-TW" dirty="0">
              <a:solidFill>
                <a:schemeClr val="accent5">
                  <a:lumMod val="75000"/>
                </a:schemeClr>
              </a:solidFill>
            </a:endParaRPr>
          </a:p>
          <a:p>
            <a:pPr lvl="1" algn="just"/>
            <a:r>
              <a:rPr lang="en-US" altLang="zh-TW" dirty="0">
                <a:solidFill>
                  <a:schemeClr val="accent5">
                    <a:lumMod val="75000"/>
                  </a:schemeClr>
                </a:solidFill>
              </a:rPr>
              <a:t>Search the index of a value in a sorted array</a:t>
            </a:r>
          </a:p>
          <a:p>
            <a:pPr algn="just"/>
            <a:r>
              <a:rPr lang="en-US" altLang="zh-TW" dirty="0"/>
              <a:t>Basic Operation</a:t>
            </a:r>
          </a:p>
          <a:p>
            <a:pPr lvl="1" algn="just"/>
            <a:r>
              <a:rPr lang="en-US" altLang="zh-TW" dirty="0"/>
              <a:t>Work normally on the index of the item</a:t>
            </a:r>
          </a:p>
          <a:p>
            <a:pPr lvl="1" algn="just"/>
            <a:r>
              <a:rPr lang="en-US" altLang="zh-TW" dirty="0">
                <a:solidFill>
                  <a:srgbClr val="0070C0"/>
                </a:solidFill>
              </a:rPr>
              <a:t>Find MAX or Find MIN</a:t>
            </a:r>
          </a:p>
          <a:p>
            <a:pPr lvl="1" algn="just"/>
            <a:r>
              <a:rPr lang="en-US" altLang="zh-TW" dirty="0">
                <a:solidFill>
                  <a:srgbClr val="0070C0"/>
                </a:solidFill>
              </a:rPr>
              <a:t>Set the function valid to return true on your criteria</a:t>
            </a:r>
          </a:p>
          <a:p>
            <a:pPr lvl="1" algn="just"/>
            <a:r>
              <a:rPr lang="en-US" altLang="zh-TW" dirty="0">
                <a:solidFill>
                  <a:srgbClr val="0070C0"/>
                </a:solidFill>
              </a:rPr>
              <a:t>Set the while loop (beg, end, mid)</a:t>
            </a:r>
          </a:p>
          <a:p>
            <a:pPr algn="just"/>
            <a:r>
              <a:rPr lang="en-US" altLang="zh-TW" dirty="0"/>
              <a:t>Index types</a:t>
            </a:r>
          </a:p>
          <a:p>
            <a:pPr lvl="1" algn="just"/>
            <a:r>
              <a:rPr lang="en-US" altLang="zh-TW" dirty="0">
                <a:solidFill>
                  <a:srgbClr val="0070C0"/>
                </a:solidFill>
              </a:rPr>
              <a:t>Integer (most cases)</a:t>
            </a:r>
          </a:p>
          <a:p>
            <a:pPr lvl="1" algn="just"/>
            <a:r>
              <a:rPr lang="en-US" altLang="zh-TW" dirty="0">
                <a:solidFill>
                  <a:srgbClr val="0070C0"/>
                </a:solidFill>
              </a:rPr>
              <a:t>double</a:t>
            </a:r>
          </a:p>
          <a:p>
            <a:pPr lvl="1" algn="just"/>
            <a:endParaRPr lang="en-US" altLang="zh-TW" dirty="0"/>
          </a:p>
          <a:p>
            <a:pPr algn="just"/>
            <a:endParaRPr lang="en-US" altLang="zh-TW" dirty="0"/>
          </a:p>
          <a:p>
            <a:endParaRPr lang="en-US" dirty="0"/>
          </a:p>
        </p:txBody>
      </p:sp>
    </p:spTree>
    <p:extLst>
      <p:ext uri="{BB962C8B-B14F-4D97-AF65-F5344CB8AC3E}">
        <p14:creationId xmlns:p14="http://schemas.microsoft.com/office/powerpoint/2010/main" val="1990042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2A45DA9-7B90-0B41-AC8E-D956ABACC125}"/>
              </a:ext>
            </a:extLst>
          </p:cNvPr>
          <p:cNvSpPr>
            <a:spLocks noGrp="1"/>
          </p:cNvSpPr>
          <p:nvPr>
            <p:ph type="sldNum" sz="quarter" idx="12"/>
          </p:nvPr>
        </p:nvSpPr>
        <p:spPr/>
        <p:txBody>
          <a:bodyPr/>
          <a:lstStyle/>
          <a:p>
            <a:fld id="{4E77BC79-9480-1042-96E1-82B94DA0811E}" type="slidenum">
              <a:rPr lang="en-US" smtClean="0"/>
              <a:t>18</a:t>
            </a:fld>
            <a:endParaRPr lang="en-US"/>
          </a:p>
        </p:txBody>
      </p:sp>
      <p:sp>
        <p:nvSpPr>
          <p:cNvPr id="3" name="Title 2">
            <a:extLst>
              <a:ext uri="{FF2B5EF4-FFF2-40B4-BE49-F238E27FC236}">
                <a16:creationId xmlns:a16="http://schemas.microsoft.com/office/drawing/2014/main" id="{54F32D32-5A77-0B4A-BC9B-A7DD414C633B}"/>
              </a:ext>
            </a:extLst>
          </p:cNvPr>
          <p:cNvSpPr>
            <a:spLocks noGrp="1"/>
          </p:cNvSpPr>
          <p:nvPr>
            <p:ph type="title"/>
          </p:nvPr>
        </p:nvSpPr>
        <p:spPr/>
        <p:txBody>
          <a:bodyPr/>
          <a:lstStyle/>
          <a:p>
            <a:r>
              <a:rPr lang="en-US" dirty="0"/>
              <a:t>Binary Tree Example</a:t>
            </a:r>
          </a:p>
        </p:txBody>
      </p:sp>
      <p:sp>
        <p:nvSpPr>
          <p:cNvPr id="4" name="Content Placeholder 3">
            <a:extLst>
              <a:ext uri="{FF2B5EF4-FFF2-40B4-BE49-F238E27FC236}">
                <a16:creationId xmlns:a16="http://schemas.microsoft.com/office/drawing/2014/main" id="{58853CDF-9E09-8C44-83E3-6E082D8F44E8}"/>
              </a:ext>
            </a:extLst>
          </p:cNvPr>
          <p:cNvSpPr>
            <a:spLocks noGrp="1"/>
          </p:cNvSpPr>
          <p:nvPr>
            <p:ph idx="1"/>
          </p:nvPr>
        </p:nvSpPr>
        <p:spPr/>
        <p:txBody>
          <a:bodyPr/>
          <a:lstStyle/>
          <a:p>
            <a:r>
              <a:rPr lang="en-US" dirty="0"/>
              <a:t>Search the value 33</a:t>
            </a:r>
          </a:p>
        </p:txBody>
      </p:sp>
      <p:sp>
        <p:nvSpPr>
          <p:cNvPr id="5" name="Rectangle 2">
            <a:extLst>
              <a:ext uri="{FF2B5EF4-FFF2-40B4-BE49-F238E27FC236}">
                <a16:creationId xmlns:a16="http://schemas.microsoft.com/office/drawing/2014/main" id="{75696551-CAB6-6145-9031-D01DEA2F8170}"/>
              </a:ext>
            </a:extLst>
          </p:cNvPr>
          <p:cNvSpPr>
            <a:spLocks noChangeArrowheads="1"/>
          </p:cNvSpPr>
          <p:nvPr/>
        </p:nvSpPr>
        <p:spPr bwMode="auto">
          <a:xfrm>
            <a:off x="4800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8</a:t>
            </a:r>
          </a:p>
        </p:txBody>
      </p:sp>
      <p:sp>
        <p:nvSpPr>
          <p:cNvPr id="6" name="Rectangle 3">
            <a:extLst>
              <a:ext uri="{FF2B5EF4-FFF2-40B4-BE49-F238E27FC236}">
                <a16:creationId xmlns:a16="http://schemas.microsoft.com/office/drawing/2014/main" id="{74AE6572-2291-DE40-AAB0-86C38644A7A6}"/>
              </a:ext>
            </a:extLst>
          </p:cNvPr>
          <p:cNvSpPr>
            <a:spLocks noChangeArrowheads="1"/>
          </p:cNvSpPr>
          <p:nvPr/>
        </p:nvSpPr>
        <p:spPr bwMode="auto">
          <a:xfrm>
            <a:off x="2057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2</a:t>
            </a:r>
          </a:p>
        </p:txBody>
      </p:sp>
      <p:sp>
        <p:nvSpPr>
          <p:cNvPr id="7" name="Rectangle 4">
            <a:extLst>
              <a:ext uri="{FF2B5EF4-FFF2-40B4-BE49-F238E27FC236}">
                <a16:creationId xmlns:a16="http://schemas.microsoft.com/office/drawing/2014/main" id="{E0A06C7C-8B2A-6B44-B159-CDFF12CC61E4}"/>
              </a:ext>
            </a:extLst>
          </p:cNvPr>
          <p:cNvSpPr>
            <a:spLocks noChangeArrowheads="1"/>
          </p:cNvSpPr>
          <p:nvPr/>
        </p:nvSpPr>
        <p:spPr bwMode="auto">
          <a:xfrm>
            <a:off x="1600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a:t>
            </a:r>
          </a:p>
        </p:txBody>
      </p:sp>
      <p:sp>
        <p:nvSpPr>
          <p:cNvPr id="8" name="Rectangle 5">
            <a:extLst>
              <a:ext uri="{FF2B5EF4-FFF2-40B4-BE49-F238E27FC236}">
                <a16:creationId xmlns:a16="http://schemas.microsoft.com/office/drawing/2014/main" id="{760DBB95-3D6D-5E4F-8F18-B3BAAA53B88A}"/>
              </a:ext>
            </a:extLst>
          </p:cNvPr>
          <p:cNvSpPr>
            <a:spLocks noChangeArrowheads="1"/>
          </p:cNvSpPr>
          <p:nvPr/>
        </p:nvSpPr>
        <p:spPr bwMode="auto">
          <a:xfrm>
            <a:off x="2514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3</a:t>
            </a:r>
          </a:p>
        </p:txBody>
      </p:sp>
      <p:sp>
        <p:nvSpPr>
          <p:cNvPr id="9" name="Rectangle 6">
            <a:extLst>
              <a:ext uri="{FF2B5EF4-FFF2-40B4-BE49-F238E27FC236}">
                <a16:creationId xmlns:a16="http://schemas.microsoft.com/office/drawing/2014/main" id="{C32DA96C-1F4C-B54C-9B22-4111D1C1ED69}"/>
              </a:ext>
            </a:extLst>
          </p:cNvPr>
          <p:cNvSpPr>
            <a:spLocks noChangeArrowheads="1"/>
          </p:cNvSpPr>
          <p:nvPr/>
        </p:nvSpPr>
        <p:spPr bwMode="auto">
          <a:xfrm>
            <a:off x="2971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4</a:t>
            </a:r>
          </a:p>
        </p:txBody>
      </p:sp>
      <p:sp>
        <p:nvSpPr>
          <p:cNvPr id="10" name="Rectangle 7">
            <a:extLst>
              <a:ext uri="{FF2B5EF4-FFF2-40B4-BE49-F238E27FC236}">
                <a16:creationId xmlns:a16="http://schemas.microsoft.com/office/drawing/2014/main" id="{94B5A812-153F-7846-AF90-F841B16999A5}"/>
              </a:ext>
            </a:extLst>
          </p:cNvPr>
          <p:cNvSpPr>
            <a:spLocks noChangeArrowheads="1"/>
          </p:cNvSpPr>
          <p:nvPr/>
        </p:nvSpPr>
        <p:spPr bwMode="auto">
          <a:xfrm>
            <a:off x="3886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6</a:t>
            </a:r>
          </a:p>
        </p:txBody>
      </p:sp>
      <p:sp>
        <p:nvSpPr>
          <p:cNvPr id="11" name="Rectangle 8">
            <a:extLst>
              <a:ext uri="{FF2B5EF4-FFF2-40B4-BE49-F238E27FC236}">
                <a16:creationId xmlns:a16="http://schemas.microsoft.com/office/drawing/2014/main" id="{7A3ADB15-FFC5-6241-BCCE-1E388A69D7B3}"/>
              </a:ext>
            </a:extLst>
          </p:cNvPr>
          <p:cNvSpPr>
            <a:spLocks noChangeArrowheads="1"/>
          </p:cNvSpPr>
          <p:nvPr/>
        </p:nvSpPr>
        <p:spPr bwMode="auto">
          <a:xfrm>
            <a:off x="3429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5</a:t>
            </a:r>
          </a:p>
        </p:txBody>
      </p:sp>
      <p:sp>
        <p:nvSpPr>
          <p:cNvPr id="12" name="Rectangle 9">
            <a:extLst>
              <a:ext uri="{FF2B5EF4-FFF2-40B4-BE49-F238E27FC236}">
                <a16:creationId xmlns:a16="http://schemas.microsoft.com/office/drawing/2014/main" id="{8065FF07-49BE-0F47-BCCD-4BA5AE04B6A0}"/>
              </a:ext>
            </a:extLst>
          </p:cNvPr>
          <p:cNvSpPr>
            <a:spLocks noChangeArrowheads="1"/>
          </p:cNvSpPr>
          <p:nvPr/>
        </p:nvSpPr>
        <p:spPr bwMode="auto">
          <a:xfrm>
            <a:off x="4343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7</a:t>
            </a:r>
          </a:p>
        </p:txBody>
      </p:sp>
      <p:sp>
        <p:nvSpPr>
          <p:cNvPr id="13" name="Rectangle 11">
            <a:extLst>
              <a:ext uri="{FF2B5EF4-FFF2-40B4-BE49-F238E27FC236}">
                <a16:creationId xmlns:a16="http://schemas.microsoft.com/office/drawing/2014/main" id="{9240AC7A-352C-7449-BE66-65C2953AE4BE}"/>
              </a:ext>
            </a:extLst>
          </p:cNvPr>
          <p:cNvSpPr>
            <a:spLocks noChangeArrowheads="1"/>
          </p:cNvSpPr>
          <p:nvPr/>
        </p:nvSpPr>
        <p:spPr bwMode="auto">
          <a:xfrm>
            <a:off x="5715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10</a:t>
            </a:r>
          </a:p>
        </p:txBody>
      </p:sp>
      <p:sp>
        <p:nvSpPr>
          <p:cNvPr id="14" name="Rectangle 12">
            <a:extLst>
              <a:ext uri="{FF2B5EF4-FFF2-40B4-BE49-F238E27FC236}">
                <a16:creationId xmlns:a16="http://schemas.microsoft.com/office/drawing/2014/main" id="{4E823ADC-8975-8444-9FC4-E1A09DB82C39}"/>
              </a:ext>
            </a:extLst>
          </p:cNvPr>
          <p:cNvSpPr>
            <a:spLocks noChangeArrowheads="1"/>
          </p:cNvSpPr>
          <p:nvPr/>
        </p:nvSpPr>
        <p:spPr bwMode="auto">
          <a:xfrm>
            <a:off x="5257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9</a:t>
            </a:r>
          </a:p>
        </p:txBody>
      </p:sp>
      <p:sp>
        <p:nvSpPr>
          <p:cNvPr id="15" name="Rectangle 13">
            <a:extLst>
              <a:ext uri="{FF2B5EF4-FFF2-40B4-BE49-F238E27FC236}">
                <a16:creationId xmlns:a16="http://schemas.microsoft.com/office/drawing/2014/main" id="{CB3881C5-AE1D-BD46-9BEA-11D3663C49E6}"/>
              </a:ext>
            </a:extLst>
          </p:cNvPr>
          <p:cNvSpPr>
            <a:spLocks noChangeArrowheads="1"/>
          </p:cNvSpPr>
          <p:nvPr/>
        </p:nvSpPr>
        <p:spPr bwMode="auto">
          <a:xfrm>
            <a:off x="6172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11</a:t>
            </a:r>
          </a:p>
        </p:txBody>
      </p:sp>
      <p:sp>
        <p:nvSpPr>
          <p:cNvPr id="16" name="Rectangle 14">
            <a:extLst>
              <a:ext uri="{FF2B5EF4-FFF2-40B4-BE49-F238E27FC236}">
                <a16:creationId xmlns:a16="http://schemas.microsoft.com/office/drawing/2014/main" id="{2B5A1A94-5672-7946-9632-0BFF9B975EB3}"/>
              </a:ext>
            </a:extLst>
          </p:cNvPr>
          <p:cNvSpPr>
            <a:spLocks noChangeArrowheads="1"/>
          </p:cNvSpPr>
          <p:nvPr/>
        </p:nvSpPr>
        <p:spPr bwMode="auto">
          <a:xfrm>
            <a:off x="6629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12</a:t>
            </a:r>
          </a:p>
        </p:txBody>
      </p:sp>
      <p:sp>
        <p:nvSpPr>
          <p:cNvPr id="17" name="Rectangle 15">
            <a:extLst>
              <a:ext uri="{FF2B5EF4-FFF2-40B4-BE49-F238E27FC236}">
                <a16:creationId xmlns:a16="http://schemas.microsoft.com/office/drawing/2014/main" id="{1EC181D0-6C1C-2940-BDD9-B49122B4BAE8}"/>
              </a:ext>
            </a:extLst>
          </p:cNvPr>
          <p:cNvSpPr>
            <a:spLocks noChangeArrowheads="1"/>
          </p:cNvSpPr>
          <p:nvPr/>
        </p:nvSpPr>
        <p:spPr bwMode="auto">
          <a:xfrm>
            <a:off x="7543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14</a:t>
            </a:r>
          </a:p>
        </p:txBody>
      </p:sp>
      <p:sp>
        <p:nvSpPr>
          <p:cNvPr id="18" name="Rectangle 16">
            <a:extLst>
              <a:ext uri="{FF2B5EF4-FFF2-40B4-BE49-F238E27FC236}">
                <a16:creationId xmlns:a16="http://schemas.microsoft.com/office/drawing/2014/main" id="{5546E58D-2CE5-444D-A55F-44CAE672AAAA}"/>
              </a:ext>
            </a:extLst>
          </p:cNvPr>
          <p:cNvSpPr>
            <a:spLocks noChangeArrowheads="1"/>
          </p:cNvSpPr>
          <p:nvPr/>
        </p:nvSpPr>
        <p:spPr bwMode="auto">
          <a:xfrm>
            <a:off x="7086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13</a:t>
            </a:r>
          </a:p>
        </p:txBody>
      </p:sp>
      <p:sp>
        <p:nvSpPr>
          <p:cNvPr id="19" name="Rectangle 17">
            <a:extLst>
              <a:ext uri="{FF2B5EF4-FFF2-40B4-BE49-F238E27FC236}">
                <a16:creationId xmlns:a16="http://schemas.microsoft.com/office/drawing/2014/main" id="{9E80AF22-EF12-EE43-8774-C39FF170D2F8}"/>
              </a:ext>
            </a:extLst>
          </p:cNvPr>
          <p:cNvSpPr>
            <a:spLocks noChangeArrowheads="1"/>
          </p:cNvSpPr>
          <p:nvPr/>
        </p:nvSpPr>
        <p:spPr bwMode="auto">
          <a:xfrm>
            <a:off x="1143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0</a:t>
            </a:r>
          </a:p>
        </p:txBody>
      </p:sp>
      <p:sp>
        <p:nvSpPr>
          <p:cNvPr id="20" name="Rectangle 18">
            <a:extLst>
              <a:ext uri="{FF2B5EF4-FFF2-40B4-BE49-F238E27FC236}">
                <a16:creationId xmlns:a16="http://schemas.microsoft.com/office/drawing/2014/main" id="{1D2690DE-57FC-FB4A-84FE-00C63AFD1B14}"/>
              </a:ext>
            </a:extLst>
          </p:cNvPr>
          <p:cNvSpPr>
            <a:spLocks noChangeArrowheads="1"/>
          </p:cNvSpPr>
          <p:nvPr/>
        </p:nvSpPr>
        <p:spPr bwMode="auto">
          <a:xfrm>
            <a:off x="48006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64</a:t>
            </a:r>
          </a:p>
        </p:txBody>
      </p:sp>
      <p:sp>
        <p:nvSpPr>
          <p:cNvPr id="21" name="Rectangle 19">
            <a:extLst>
              <a:ext uri="{FF2B5EF4-FFF2-40B4-BE49-F238E27FC236}">
                <a16:creationId xmlns:a16="http://schemas.microsoft.com/office/drawing/2014/main" id="{B2581B64-F585-FB41-B3F9-F4144C6FA8E7}"/>
              </a:ext>
            </a:extLst>
          </p:cNvPr>
          <p:cNvSpPr>
            <a:spLocks noChangeArrowheads="1"/>
          </p:cNvSpPr>
          <p:nvPr/>
        </p:nvSpPr>
        <p:spPr bwMode="auto">
          <a:xfrm>
            <a:off x="20574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14</a:t>
            </a:r>
          </a:p>
        </p:txBody>
      </p:sp>
      <p:sp>
        <p:nvSpPr>
          <p:cNvPr id="22" name="Rectangle 20">
            <a:extLst>
              <a:ext uri="{FF2B5EF4-FFF2-40B4-BE49-F238E27FC236}">
                <a16:creationId xmlns:a16="http://schemas.microsoft.com/office/drawing/2014/main" id="{47AB77B6-D134-F44F-8662-F64BA37FA4F1}"/>
              </a:ext>
            </a:extLst>
          </p:cNvPr>
          <p:cNvSpPr>
            <a:spLocks noChangeArrowheads="1"/>
          </p:cNvSpPr>
          <p:nvPr/>
        </p:nvSpPr>
        <p:spPr bwMode="auto">
          <a:xfrm>
            <a:off x="1600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13</a:t>
            </a:r>
          </a:p>
        </p:txBody>
      </p:sp>
      <p:sp>
        <p:nvSpPr>
          <p:cNvPr id="23" name="Rectangle 21">
            <a:extLst>
              <a:ext uri="{FF2B5EF4-FFF2-40B4-BE49-F238E27FC236}">
                <a16:creationId xmlns:a16="http://schemas.microsoft.com/office/drawing/2014/main" id="{65D7AA25-2374-A341-AC31-97E9B1B139DF}"/>
              </a:ext>
            </a:extLst>
          </p:cNvPr>
          <p:cNvSpPr>
            <a:spLocks noChangeArrowheads="1"/>
          </p:cNvSpPr>
          <p:nvPr/>
        </p:nvSpPr>
        <p:spPr bwMode="auto">
          <a:xfrm>
            <a:off x="25146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dirty="0"/>
              <a:t>25</a:t>
            </a:r>
          </a:p>
        </p:txBody>
      </p:sp>
      <p:sp>
        <p:nvSpPr>
          <p:cNvPr id="24" name="Rectangle 22">
            <a:extLst>
              <a:ext uri="{FF2B5EF4-FFF2-40B4-BE49-F238E27FC236}">
                <a16:creationId xmlns:a16="http://schemas.microsoft.com/office/drawing/2014/main" id="{9EC8E067-F773-0742-8AE7-12DDF50EF337}"/>
              </a:ext>
            </a:extLst>
          </p:cNvPr>
          <p:cNvSpPr>
            <a:spLocks noChangeArrowheads="1"/>
          </p:cNvSpPr>
          <p:nvPr/>
        </p:nvSpPr>
        <p:spPr bwMode="auto">
          <a:xfrm>
            <a:off x="29718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33</a:t>
            </a:r>
          </a:p>
        </p:txBody>
      </p:sp>
      <p:sp>
        <p:nvSpPr>
          <p:cNvPr id="25" name="Rectangle 23">
            <a:extLst>
              <a:ext uri="{FF2B5EF4-FFF2-40B4-BE49-F238E27FC236}">
                <a16:creationId xmlns:a16="http://schemas.microsoft.com/office/drawing/2014/main" id="{E63EB5C2-9343-6E4E-B0FF-26219A8F678A}"/>
              </a:ext>
            </a:extLst>
          </p:cNvPr>
          <p:cNvSpPr>
            <a:spLocks noChangeArrowheads="1"/>
          </p:cNvSpPr>
          <p:nvPr/>
        </p:nvSpPr>
        <p:spPr bwMode="auto">
          <a:xfrm>
            <a:off x="3886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51</a:t>
            </a:r>
          </a:p>
        </p:txBody>
      </p:sp>
      <p:sp>
        <p:nvSpPr>
          <p:cNvPr id="26" name="Rectangle 24">
            <a:extLst>
              <a:ext uri="{FF2B5EF4-FFF2-40B4-BE49-F238E27FC236}">
                <a16:creationId xmlns:a16="http://schemas.microsoft.com/office/drawing/2014/main" id="{7B806BB2-0068-DC48-B0A8-36221961D145}"/>
              </a:ext>
            </a:extLst>
          </p:cNvPr>
          <p:cNvSpPr>
            <a:spLocks noChangeArrowheads="1"/>
          </p:cNvSpPr>
          <p:nvPr/>
        </p:nvSpPr>
        <p:spPr bwMode="auto">
          <a:xfrm>
            <a:off x="34290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43</a:t>
            </a:r>
          </a:p>
        </p:txBody>
      </p:sp>
      <p:sp>
        <p:nvSpPr>
          <p:cNvPr id="27" name="Rectangle 25">
            <a:extLst>
              <a:ext uri="{FF2B5EF4-FFF2-40B4-BE49-F238E27FC236}">
                <a16:creationId xmlns:a16="http://schemas.microsoft.com/office/drawing/2014/main" id="{4A02EA10-6A17-CD46-AAD1-27EC4DCE0852}"/>
              </a:ext>
            </a:extLst>
          </p:cNvPr>
          <p:cNvSpPr>
            <a:spLocks noChangeArrowheads="1"/>
          </p:cNvSpPr>
          <p:nvPr/>
        </p:nvSpPr>
        <p:spPr bwMode="auto">
          <a:xfrm>
            <a:off x="43434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53</a:t>
            </a:r>
          </a:p>
        </p:txBody>
      </p:sp>
      <p:sp>
        <p:nvSpPr>
          <p:cNvPr id="28" name="Rectangle 27">
            <a:extLst>
              <a:ext uri="{FF2B5EF4-FFF2-40B4-BE49-F238E27FC236}">
                <a16:creationId xmlns:a16="http://schemas.microsoft.com/office/drawing/2014/main" id="{21D449C3-E231-FC41-B932-FDB4A20903A8}"/>
              </a:ext>
            </a:extLst>
          </p:cNvPr>
          <p:cNvSpPr>
            <a:spLocks noChangeArrowheads="1"/>
          </p:cNvSpPr>
          <p:nvPr/>
        </p:nvSpPr>
        <p:spPr bwMode="auto">
          <a:xfrm>
            <a:off x="57150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84</a:t>
            </a:r>
          </a:p>
        </p:txBody>
      </p:sp>
      <p:sp>
        <p:nvSpPr>
          <p:cNvPr id="29" name="Rectangle 28">
            <a:extLst>
              <a:ext uri="{FF2B5EF4-FFF2-40B4-BE49-F238E27FC236}">
                <a16:creationId xmlns:a16="http://schemas.microsoft.com/office/drawing/2014/main" id="{904E4ABD-7D4A-8E47-8D24-0EB5FC5A9611}"/>
              </a:ext>
            </a:extLst>
          </p:cNvPr>
          <p:cNvSpPr>
            <a:spLocks noChangeArrowheads="1"/>
          </p:cNvSpPr>
          <p:nvPr/>
        </p:nvSpPr>
        <p:spPr bwMode="auto">
          <a:xfrm>
            <a:off x="52578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72</a:t>
            </a:r>
          </a:p>
        </p:txBody>
      </p:sp>
      <p:sp>
        <p:nvSpPr>
          <p:cNvPr id="30" name="Rectangle 29">
            <a:extLst>
              <a:ext uri="{FF2B5EF4-FFF2-40B4-BE49-F238E27FC236}">
                <a16:creationId xmlns:a16="http://schemas.microsoft.com/office/drawing/2014/main" id="{25E81BD5-C2B4-7B49-BE9A-1829A4B7C8BE}"/>
              </a:ext>
            </a:extLst>
          </p:cNvPr>
          <p:cNvSpPr>
            <a:spLocks noChangeArrowheads="1"/>
          </p:cNvSpPr>
          <p:nvPr/>
        </p:nvSpPr>
        <p:spPr bwMode="auto">
          <a:xfrm>
            <a:off x="6172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93</a:t>
            </a:r>
          </a:p>
        </p:txBody>
      </p:sp>
      <p:sp>
        <p:nvSpPr>
          <p:cNvPr id="31" name="Rectangle 30">
            <a:extLst>
              <a:ext uri="{FF2B5EF4-FFF2-40B4-BE49-F238E27FC236}">
                <a16:creationId xmlns:a16="http://schemas.microsoft.com/office/drawing/2014/main" id="{893C6802-5A14-264F-BFF1-9BBB1ABAA67F}"/>
              </a:ext>
            </a:extLst>
          </p:cNvPr>
          <p:cNvSpPr>
            <a:spLocks noChangeArrowheads="1"/>
          </p:cNvSpPr>
          <p:nvPr/>
        </p:nvSpPr>
        <p:spPr bwMode="auto">
          <a:xfrm>
            <a:off x="66294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95</a:t>
            </a:r>
          </a:p>
        </p:txBody>
      </p:sp>
      <p:sp>
        <p:nvSpPr>
          <p:cNvPr id="32" name="Rectangle 31">
            <a:extLst>
              <a:ext uri="{FF2B5EF4-FFF2-40B4-BE49-F238E27FC236}">
                <a16:creationId xmlns:a16="http://schemas.microsoft.com/office/drawing/2014/main" id="{B9C3DD6F-A4C3-8846-9DBD-4881F683DB8B}"/>
              </a:ext>
            </a:extLst>
          </p:cNvPr>
          <p:cNvSpPr>
            <a:spLocks noChangeArrowheads="1"/>
          </p:cNvSpPr>
          <p:nvPr/>
        </p:nvSpPr>
        <p:spPr bwMode="auto">
          <a:xfrm>
            <a:off x="75438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97</a:t>
            </a:r>
          </a:p>
        </p:txBody>
      </p:sp>
      <p:sp>
        <p:nvSpPr>
          <p:cNvPr id="33" name="Rectangle 32">
            <a:extLst>
              <a:ext uri="{FF2B5EF4-FFF2-40B4-BE49-F238E27FC236}">
                <a16:creationId xmlns:a16="http://schemas.microsoft.com/office/drawing/2014/main" id="{937C027D-D2DA-9648-BE11-BBBA65F72E1C}"/>
              </a:ext>
            </a:extLst>
          </p:cNvPr>
          <p:cNvSpPr>
            <a:spLocks noChangeArrowheads="1"/>
          </p:cNvSpPr>
          <p:nvPr/>
        </p:nvSpPr>
        <p:spPr bwMode="auto">
          <a:xfrm>
            <a:off x="70866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96</a:t>
            </a:r>
          </a:p>
        </p:txBody>
      </p:sp>
      <p:sp>
        <p:nvSpPr>
          <p:cNvPr id="34" name="Rectangle 33">
            <a:extLst>
              <a:ext uri="{FF2B5EF4-FFF2-40B4-BE49-F238E27FC236}">
                <a16:creationId xmlns:a16="http://schemas.microsoft.com/office/drawing/2014/main" id="{20DBD670-CBBB-FA48-BEFC-362FBF9E15DA}"/>
              </a:ext>
            </a:extLst>
          </p:cNvPr>
          <p:cNvSpPr>
            <a:spLocks noChangeArrowheads="1"/>
          </p:cNvSpPr>
          <p:nvPr/>
        </p:nvSpPr>
        <p:spPr bwMode="auto">
          <a:xfrm>
            <a:off x="11430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6</a:t>
            </a:r>
          </a:p>
        </p:txBody>
      </p:sp>
      <p:sp>
        <p:nvSpPr>
          <p:cNvPr id="35" name="Rectangle 34">
            <a:extLst>
              <a:ext uri="{FF2B5EF4-FFF2-40B4-BE49-F238E27FC236}">
                <a16:creationId xmlns:a16="http://schemas.microsoft.com/office/drawing/2014/main" id="{09186D9F-06FB-B54A-AFE3-C37C0AA7539A}"/>
              </a:ext>
            </a:extLst>
          </p:cNvPr>
          <p:cNvSpPr>
            <a:spLocks noChangeArrowheads="1"/>
          </p:cNvSpPr>
          <p:nvPr/>
        </p:nvSpPr>
        <p:spPr bwMode="auto">
          <a:xfrm>
            <a:off x="1171575" y="5102225"/>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lo</a:t>
            </a:r>
          </a:p>
        </p:txBody>
      </p:sp>
      <p:sp>
        <p:nvSpPr>
          <p:cNvPr id="36" name="Line 36">
            <a:extLst>
              <a:ext uri="{FF2B5EF4-FFF2-40B4-BE49-F238E27FC236}">
                <a16:creationId xmlns:a16="http://schemas.microsoft.com/office/drawing/2014/main" id="{94B19E54-B60C-3041-8C19-7B556E6B259A}"/>
              </a:ext>
            </a:extLst>
          </p:cNvPr>
          <p:cNvSpPr>
            <a:spLocks noChangeShapeType="1"/>
          </p:cNvSpPr>
          <p:nvPr/>
        </p:nvSpPr>
        <p:spPr bwMode="auto">
          <a:xfrm flipV="1">
            <a:off x="1355725" y="4838700"/>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37" name="Rectangle 44">
            <a:extLst>
              <a:ext uri="{FF2B5EF4-FFF2-40B4-BE49-F238E27FC236}">
                <a16:creationId xmlns:a16="http://schemas.microsoft.com/office/drawing/2014/main" id="{B8CCC27F-EDB2-3642-B8CA-B013E19635A7}"/>
              </a:ext>
            </a:extLst>
          </p:cNvPr>
          <p:cNvSpPr>
            <a:spLocks noChangeArrowheads="1"/>
          </p:cNvSpPr>
          <p:nvPr/>
        </p:nvSpPr>
        <p:spPr bwMode="auto">
          <a:xfrm>
            <a:off x="7591425" y="5105400"/>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hi</a:t>
            </a:r>
          </a:p>
        </p:txBody>
      </p:sp>
      <p:sp>
        <p:nvSpPr>
          <p:cNvPr id="38" name="Line 45">
            <a:extLst>
              <a:ext uri="{FF2B5EF4-FFF2-40B4-BE49-F238E27FC236}">
                <a16:creationId xmlns:a16="http://schemas.microsoft.com/office/drawing/2014/main" id="{763EB5BF-1A30-5444-88C4-55F28564796B}"/>
              </a:ext>
            </a:extLst>
          </p:cNvPr>
          <p:cNvSpPr>
            <a:spLocks noChangeShapeType="1"/>
          </p:cNvSpPr>
          <p:nvPr/>
        </p:nvSpPr>
        <p:spPr bwMode="auto">
          <a:xfrm flipV="1">
            <a:off x="7773988" y="4841875"/>
            <a:ext cx="0" cy="228600"/>
          </a:xfrm>
          <a:prstGeom prst="line">
            <a:avLst/>
          </a:prstGeom>
          <a:noFill/>
          <a:ln w="9525">
            <a:solidFill>
              <a:schemeClr val="tx1"/>
            </a:solidFill>
            <a:round/>
            <a:headEnd/>
            <a:tailEnd type="triangle" w="sm" len="sm"/>
          </a:ln>
        </p:spPr>
        <p:txBody>
          <a:bodyPr wrap="none" anchor="ctr"/>
          <a:lstStyle/>
          <a:p>
            <a:endParaRPr lang="zh-TW" altLang="en-US"/>
          </a:p>
        </p:txBody>
      </p:sp>
    </p:spTree>
    <p:extLst>
      <p:ext uri="{BB962C8B-B14F-4D97-AF65-F5344CB8AC3E}">
        <p14:creationId xmlns:p14="http://schemas.microsoft.com/office/powerpoint/2010/main" val="23392347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23E9A9-D23D-C24A-988F-ED25394C045A}"/>
              </a:ext>
            </a:extLst>
          </p:cNvPr>
          <p:cNvSpPr>
            <a:spLocks noGrp="1"/>
          </p:cNvSpPr>
          <p:nvPr>
            <p:ph type="sldNum" sz="quarter" idx="12"/>
          </p:nvPr>
        </p:nvSpPr>
        <p:spPr/>
        <p:txBody>
          <a:bodyPr/>
          <a:lstStyle/>
          <a:p>
            <a:fld id="{4E77BC79-9480-1042-96E1-82B94DA0811E}" type="slidenum">
              <a:rPr lang="en-US" smtClean="0"/>
              <a:t>19</a:t>
            </a:fld>
            <a:endParaRPr lang="en-US"/>
          </a:p>
        </p:txBody>
      </p:sp>
      <p:sp>
        <p:nvSpPr>
          <p:cNvPr id="3" name="Title 2">
            <a:extLst>
              <a:ext uri="{FF2B5EF4-FFF2-40B4-BE49-F238E27FC236}">
                <a16:creationId xmlns:a16="http://schemas.microsoft.com/office/drawing/2014/main" id="{BA89E2F8-DDA9-2149-AC7C-8E1B4C474993}"/>
              </a:ext>
            </a:extLst>
          </p:cNvPr>
          <p:cNvSpPr>
            <a:spLocks noGrp="1"/>
          </p:cNvSpPr>
          <p:nvPr>
            <p:ph type="title"/>
          </p:nvPr>
        </p:nvSpPr>
        <p:spPr/>
        <p:txBody>
          <a:bodyPr/>
          <a:lstStyle/>
          <a:p>
            <a:r>
              <a:rPr lang="en-US" dirty="0"/>
              <a:t>Binary Tree Example</a:t>
            </a:r>
          </a:p>
        </p:txBody>
      </p:sp>
      <p:sp>
        <p:nvSpPr>
          <p:cNvPr id="4" name="Content Placeholder 3">
            <a:extLst>
              <a:ext uri="{FF2B5EF4-FFF2-40B4-BE49-F238E27FC236}">
                <a16:creationId xmlns:a16="http://schemas.microsoft.com/office/drawing/2014/main" id="{9B452B2A-FD55-3A4C-80B8-CF0DA126EF17}"/>
              </a:ext>
            </a:extLst>
          </p:cNvPr>
          <p:cNvSpPr>
            <a:spLocks noGrp="1"/>
          </p:cNvSpPr>
          <p:nvPr>
            <p:ph idx="1"/>
          </p:nvPr>
        </p:nvSpPr>
        <p:spPr/>
        <p:txBody>
          <a:bodyPr/>
          <a:lstStyle/>
          <a:p>
            <a:r>
              <a:rPr lang="en-US" dirty="0"/>
              <a:t>Search the value 33</a:t>
            </a:r>
          </a:p>
          <a:p>
            <a:endParaRPr lang="en-US" dirty="0"/>
          </a:p>
        </p:txBody>
      </p:sp>
      <p:sp>
        <p:nvSpPr>
          <p:cNvPr id="5" name="Rectangle 44">
            <a:extLst>
              <a:ext uri="{FF2B5EF4-FFF2-40B4-BE49-F238E27FC236}">
                <a16:creationId xmlns:a16="http://schemas.microsoft.com/office/drawing/2014/main" id="{B59D5385-30C8-8C4F-99F1-44570D4FA5E3}"/>
              </a:ext>
            </a:extLst>
          </p:cNvPr>
          <p:cNvSpPr>
            <a:spLocks noChangeArrowheads="1"/>
          </p:cNvSpPr>
          <p:nvPr/>
        </p:nvSpPr>
        <p:spPr bwMode="auto">
          <a:xfrm>
            <a:off x="4800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8</a:t>
            </a:r>
          </a:p>
        </p:txBody>
      </p:sp>
      <p:sp>
        <p:nvSpPr>
          <p:cNvPr id="6" name="Rectangle 45">
            <a:extLst>
              <a:ext uri="{FF2B5EF4-FFF2-40B4-BE49-F238E27FC236}">
                <a16:creationId xmlns:a16="http://schemas.microsoft.com/office/drawing/2014/main" id="{B585C85C-4CF1-554D-8E87-6958C54B73F4}"/>
              </a:ext>
            </a:extLst>
          </p:cNvPr>
          <p:cNvSpPr>
            <a:spLocks noChangeArrowheads="1"/>
          </p:cNvSpPr>
          <p:nvPr/>
        </p:nvSpPr>
        <p:spPr bwMode="auto">
          <a:xfrm>
            <a:off x="2057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2</a:t>
            </a:r>
          </a:p>
        </p:txBody>
      </p:sp>
      <p:sp>
        <p:nvSpPr>
          <p:cNvPr id="7" name="Rectangle 46">
            <a:extLst>
              <a:ext uri="{FF2B5EF4-FFF2-40B4-BE49-F238E27FC236}">
                <a16:creationId xmlns:a16="http://schemas.microsoft.com/office/drawing/2014/main" id="{A92C9497-17CB-4B4F-821D-73E8FCF3BAE1}"/>
              </a:ext>
            </a:extLst>
          </p:cNvPr>
          <p:cNvSpPr>
            <a:spLocks noChangeArrowheads="1"/>
          </p:cNvSpPr>
          <p:nvPr/>
        </p:nvSpPr>
        <p:spPr bwMode="auto">
          <a:xfrm>
            <a:off x="1600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a:t>
            </a:r>
          </a:p>
        </p:txBody>
      </p:sp>
      <p:sp>
        <p:nvSpPr>
          <p:cNvPr id="8" name="Rectangle 47">
            <a:extLst>
              <a:ext uri="{FF2B5EF4-FFF2-40B4-BE49-F238E27FC236}">
                <a16:creationId xmlns:a16="http://schemas.microsoft.com/office/drawing/2014/main" id="{A38B4431-12D7-064B-930C-FAD7253EC2A9}"/>
              </a:ext>
            </a:extLst>
          </p:cNvPr>
          <p:cNvSpPr>
            <a:spLocks noChangeArrowheads="1"/>
          </p:cNvSpPr>
          <p:nvPr/>
        </p:nvSpPr>
        <p:spPr bwMode="auto">
          <a:xfrm>
            <a:off x="2514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3</a:t>
            </a:r>
          </a:p>
        </p:txBody>
      </p:sp>
      <p:sp>
        <p:nvSpPr>
          <p:cNvPr id="9" name="Rectangle 48">
            <a:extLst>
              <a:ext uri="{FF2B5EF4-FFF2-40B4-BE49-F238E27FC236}">
                <a16:creationId xmlns:a16="http://schemas.microsoft.com/office/drawing/2014/main" id="{BF55E526-BF41-6F4C-B3AF-FCBF92C49B62}"/>
              </a:ext>
            </a:extLst>
          </p:cNvPr>
          <p:cNvSpPr>
            <a:spLocks noChangeArrowheads="1"/>
          </p:cNvSpPr>
          <p:nvPr/>
        </p:nvSpPr>
        <p:spPr bwMode="auto">
          <a:xfrm>
            <a:off x="2971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4</a:t>
            </a:r>
          </a:p>
        </p:txBody>
      </p:sp>
      <p:sp>
        <p:nvSpPr>
          <p:cNvPr id="10" name="Rectangle 49">
            <a:extLst>
              <a:ext uri="{FF2B5EF4-FFF2-40B4-BE49-F238E27FC236}">
                <a16:creationId xmlns:a16="http://schemas.microsoft.com/office/drawing/2014/main" id="{DF0FE62F-7736-F844-8C03-07E9D851C781}"/>
              </a:ext>
            </a:extLst>
          </p:cNvPr>
          <p:cNvSpPr>
            <a:spLocks noChangeArrowheads="1"/>
          </p:cNvSpPr>
          <p:nvPr/>
        </p:nvSpPr>
        <p:spPr bwMode="auto">
          <a:xfrm>
            <a:off x="3886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6</a:t>
            </a:r>
          </a:p>
        </p:txBody>
      </p:sp>
      <p:sp>
        <p:nvSpPr>
          <p:cNvPr id="11" name="Rectangle 50">
            <a:extLst>
              <a:ext uri="{FF2B5EF4-FFF2-40B4-BE49-F238E27FC236}">
                <a16:creationId xmlns:a16="http://schemas.microsoft.com/office/drawing/2014/main" id="{9B0739FA-EB6C-EF40-BE7B-4D60A086CDB1}"/>
              </a:ext>
            </a:extLst>
          </p:cNvPr>
          <p:cNvSpPr>
            <a:spLocks noChangeArrowheads="1"/>
          </p:cNvSpPr>
          <p:nvPr/>
        </p:nvSpPr>
        <p:spPr bwMode="auto">
          <a:xfrm>
            <a:off x="3429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5</a:t>
            </a:r>
          </a:p>
        </p:txBody>
      </p:sp>
      <p:sp>
        <p:nvSpPr>
          <p:cNvPr id="12" name="Rectangle 51">
            <a:extLst>
              <a:ext uri="{FF2B5EF4-FFF2-40B4-BE49-F238E27FC236}">
                <a16:creationId xmlns:a16="http://schemas.microsoft.com/office/drawing/2014/main" id="{03B10574-B145-7E48-BFCA-1DC93FED6E36}"/>
              </a:ext>
            </a:extLst>
          </p:cNvPr>
          <p:cNvSpPr>
            <a:spLocks noChangeArrowheads="1"/>
          </p:cNvSpPr>
          <p:nvPr/>
        </p:nvSpPr>
        <p:spPr bwMode="auto">
          <a:xfrm>
            <a:off x="4343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7</a:t>
            </a:r>
          </a:p>
        </p:txBody>
      </p:sp>
      <p:sp>
        <p:nvSpPr>
          <p:cNvPr id="13" name="Rectangle 52">
            <a:extLst>
              <a:ext uri="{FF2B5EF4-FFF2-40B4-BE49-F238E27FC236}">
                <a16:creationId xmlns:a16="http://schemas.microsoft.com/office/drawing/2014/main" id="{74C169FB-1B9C-2A42-BC46-B1D029D31720}"/>
              </a:ext>
            </a:extLst>
          </p:cNvPr>
          <p:cNvSpPr>
            <a:spLocks noChangeArrowheads="1"/>
          </p:cNvSpPr>
          <p:nvPr/>
        </p:nvSpPr>
        <p:spPr bwMode="auto">
          <a:xfrm>
            <a:off x="5715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10</a:t>
            </a:r>
          </a:p>
        </p:txBody>
      </p:sp>
      <p:sp>
        <p:nvSpPr>
          <p:cNvPr id="14" name="Rectangle 53">
            <a:extLst>
              <a:ext uri="{FF2B5EF4-FFF2-40B4-BE49-F238E27FC236}">
                <a16:creationId xmlns:a16="http://schemas.microsoft.com/office/drawing/2014/main" id="{574A0889-2328-4A4D-A824-C8A9E495EDBD}"/>
              </a:ext>
            </a:extLst>
          </p:cNvPr>
          <p:cNvSpPr>
            <a:spLocks noChangeArrowheads="1"/>
          </p:cNvSpPr>
          <p:nvPr/>
        </p:nvSpPr>
        <p:spPr bwMode="auto">
          <a:xfrm>
            <a:off x="5257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9</a:t>
            </a:r>
          </a:p>
        </p:txBody>
      </p:sp>
      <p:sp>
        <p:nvSpPr>
          <p:cNvPr id="15" name="Rectangle 54">
            <a:extLst>
              <a:ext uri="{FF2B5EF4-FFF2-40B4-BE49-F238E27FC236}">
                <a16:creationId xmlns:a16="http://schemas.microsoft.com/office/drawing/2014/main" id="{D68506C1-1402-9A4B-8C57-8310164547DF}"/>
              </a:ext>
            </a:extLst>
          </p:cNvPr>
          <p:cNvSpPr>
            <a:spLocks noChangeArrowheads="1"/>
          </p:cNvSpPr>
          <p:nvPr/>
        </p:nvSpPr>
        <p:spPr bwMode="auto">
          <a:xfrm>
            <a:off x="6172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11</a:t>
            </a:r>
          </a:p>
        </p:txBody>
      </p:sp>
      <p:sp>
        <p:nvSpPr>
          <p:cNvPr id="16" name="Rectangle 55">
            <a:extLst>
              <a:ext uri="{FF2B5EF4-FFF2-40B4-BE49-F238E27FC236}">
                <a16:creationId xmlns:a16="http://schemas.microsoft.com/office/drawing/2014/main" id="{53725C3F-4054-AD4C-9B23-C1F618BDCFCE}"/>
              </a:ext>
            </a:extLst>
          </p:cNvPr>
          <p:cNvSpPr>
            <a:spLocks noChangeArrowheads="1"/>
          </p:cNvSpPr>
          <p:nvPr/>
        </p:nvSpPr>
        <p:spPr bwMode="auto">
          <a:xfrm>
            <a:off x="6629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12</a:t>
            </a:r>
          </a:p>
        </p:txBody>
      </p:sp>
      <p:sp>
        <p:nvSpPr>
          <p:cNvPr id="17" name="Rectangle 56">
            <a:extLst>
              <a:ext uri="{FF2B5EF4-FFF2-40B4-BE49-F238E27FC236}">
                <a16:creationId xmlns:a16="http://schemas.microsoft.com/office/drawing/2014/main" id="{999179D7-5817-3447-A3E4-345CDCBDC6D2}"/>
              </a:ext>
            </a:extLst>
          </p:cNvPr>
          <p:cNvSpPr>
            <a:spLocks noChangeArrowheads="1"/>
          </p:cNvSpPr>
          <p:nvPr/>
        </p:nvSpPr>
        <p:spPr bwMode="auto">
          <a:xfrm>
            <a:off x="7543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14</a:t>
            </a:r>
          </a:p>
        </p:txBody>
      </p:sp>
      <p:sp>
        <p:nvSpPr>
          <p:cNvPr id="18" name="Rectangle 57">
            <a:extLst>
              <a:ext uri="{FF2B5EF4-FFF2-40B4-BE49-F238E27FC236}">
                <a16:creationId xmlns:a16="http://schemas.microsoft.com/office/drawing/2014/main" id="{D3D5A461-9EEE-3743-A06D-7EFC5C3CE1A0}"/>
              </a:ext>
            </a:extLst>
          </p:cNvPr>
          <p:cNvSpPr>
            <a:spLocks noChangeArrowheads="1"/>
          </p:cNvSpPr>
          <p:nvPr/>
        </p:nvSpPr>
        <p:spPr bwMode="auto">
          <a:xfrm>
            <a:off x="7086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13</a:t>
            </a:r>
          </a:p>
        </p:txBody>
      </p:sp>
      <p:sp>
        <p:nvSpPr>
          <p:cNvPr id="19" name="Rectangle 58">
            <a:extLst>
              <a:ext uri="{FF2B5EF4-FFF2-40B4-BE49-F238E27FC236}">
                <a16:creationId xmlns:a16="http://schemas.microsoft.com/office/drawing/2014/main" id="{A8B30090-951A-3548-AB33-4F6B7B1C5BA0}"/>
              </a:ext>
            </a:extLst>
          </p:cNvPr>
          <p:cNvSpPr>
            <a:spLocks noChangeArrowheads="1"/>
          </p:cNvSpPr>
          <p:nvPr/>
        </p:nvSpPr>
        <p:spPr bwMode="auto">
          <a:xfrm>
            <a:off x="1143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0</a:t>
            </a:r>
          </a:p>
        </p:txBody>
      </p:sp>
      <p:sp>
        <p:nvSpPr>
          <p:cNvPr id="20" name="Rectangle 59">
            <a:extLst>
              <a:ext uri="{FF2B5EF4-FFF2-40B4-BE49-F238E27FC236}">
                <a16:creationId xmlns:a16="http://schemas.microsoft.com/office/drawing/2014/main" id="{16F21B3D-D146-2245-9A6D-620956AA1B3C}"/>
              </a:ext>
            </a:extLst>
          </p:cNvPr>
          <p:cNvSpPr>
            <a:spLocks noChangeArrowheads="1"/>
          </p:cNvSpPr>
          <p:nvPr/>
        </p:nvSpPr>
        <p:spPr bwMode="auto">
          <a:xfrm>
            <a:off x="48006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64</a:t>
            </a:r>
          </a:p>
        </p:txBody>
      </p:sp>
      <p:sp>
        <p:nvSpPr>
          <p:cNvPr id="21" name="Rectangle 60">
            <a:extLst>
              <a:ext uri="{FF2B5EF4-FFF2-40B4-BE49-F238E27FC236}">
                <a16:creationId xmlns:a16="http://schemas.microsoft.com/office/drawing/2014/main" id="{906376F6-F22B-7E4D-A090-5CAC85B8EE52}"/>
              </a:ext>
            </a:extLst>
          </p:cNvPr>
          <p:cNvSpPr>
            <a:spLocks noChangeArrowheads="1"/>
          </p:cNvSpPr>
          <p:nvPr/>
        </p:nvSpPr>
        <p:spPr bwMode="auto">
          <a:xfrm>
            <a:off x="20574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14</a:t>
            </a:r>
          </a:p>
        </p:txBody>
      </p:sp>
      <p:sp>
        <p:nvSpPr>
          <p:cNvPr id="22" name="Rectangle 61">
            <a:extLst>
              <a:ext uri="{FF2B5EF4-FFF2-40B4-BE49-F238E27FC236}">
                <a16:creationId xmlns:a16="http://schemas.microsoft.com/office/drawing/2014/main" id="{B9458150-BDED-D94E-9FB1-9B7700CAE045}"/>
              </a:ext>
            </a:extLst>
          </p:cNvPr>
          <p:cNvSpPr>
            <a:spLocks noChangeArrowheads="1"/>
          </p:cNvSpPr>
          <p:nvPr/>
        </p:nvSpPr>
        <p:spPr bwMode="auto">
          <a:xfrm>
            <a:off x="1600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13</a:t>
            </a:r>
          </a:p>
        </p:txBody>
      </p:sp>
      <p:sp>
        <p:nvSpPr>
          <p:cNvPr id="23" name="Rectangle 62">
            <a:extLst>
              <a:ext uri="{FF2B5EF4-FFF2-40B4-BE49-F238E27FC236}">
                <a16:creationId xmlns:a16="http://schemas.microsoft.com/office/drawing/2014/main" id="{95B97F76-A834-6D48-BF6D-D080AC4A302F}"/>
              </a:ext>
            </a:extLst>
          </p:cNvPr>
          <p:cNvSpPr>
            <a:spLocks noChangeArrowheads="1"/>
          </p:cNvSpPr>
          <p:nvPr/>
        </p:nvSpPr>
        <p:spPr bwMode="auto">
          <a:xfrm>
            <a:off x="25146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25</a:t>
            </a:r>
          </a:p>
        </p:txBody>
      </p:sp>
      <p:sp>
        <p:nvSpPr>
          <p:cNvPr id="24" name="Rectangle 63">
            <a:extLst>
              <a:ext uri="{FF2B5EF4-FFF2-40B4-BE49-F238E27FC236}">
                <a16:creationId xmlns:a16="http://schemas.microsoft.com/office/drawing/2014/main" id="{4BE4DAE1-5EE2-9540-B86C-3B65C9AF9B27}"/>
              </a:ext>
            </a:extLst>
          </p:cNvPr>
          <p:cNvSpPr>
            <a:spLocks noChangeArrowheads="1"/>
          </p:cNvSpPr>
          <p:nvPr/>
        </p:nvSpPr>
        <p:spPr bwMode="auto">
          <a:xfrm>
            <a:off x="29718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33</a:t>
            </a:r>
          </a:p>
        </p:txBody>
      </p:sp>
      <p:sp>
        <p:nvSpPr>
          <p:cNvPr id="25" name="Rectangle 64">
            <a:extLst>
              <a:ext uri="{FF2B5EF4-FFF2-40B4-BE49-F238E27FC236}">
                <a16:creationId xmlns:a16="http://schemas.microsoft.com/office/drawing/2014/main" id="{CA45F44C-87EB-E041-BD26-BA16C34C403B}"/>
              </a:ext>
            </a:extLst>
          </p:cNvPr>
          <p:cNvSpPr>
            <a:spLocks noChangeArrowheads="1"/>
          </p:cNvSpPr>
          <p:nvPr/>
        </p:nvSpPr>
        <p:spPr bwMode="auto">
          <a:xfrm>
            <a:off x="3886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51</a:t>
            </a:r>
          </a:p>
        </p:txBody>
      </p:sp>
      <p:sp>
        <p:nvSpPr>
          <p:cNvPr id="26" name="Rectangle 65">
            <a:extLst>
              <a:ext uri="{FF2B5EF4-FFF2-40B4-BE49-F238E27FC236}">
                <a16:creationId xmlns:a16="http://schemas.microsoft.com/office/drawing/2014/main" id="{97EB052D-DC32-A244-AFB4-EEA41C60111F}"/>
              </a:ext>
            </a:extLst>
          </p:cNvPr>
          <p:cNvSpPr>
            <a:spLocks noChangeArrowheads="1"/>
          </p:cNvSpPr>
          <p:nvPr/>
        </p:nvSpPr>
        <p:spPr bwMode="auto">
          <a:xfrm>
            <a:off x="34290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43</a:t>
            </a:r>
          </a:p>
        </p:txBody>
      </p:sp>
      <p:sp>
        <p:nvSpPr>
          <p:cNvPr id="27" name="Rectangle 66">
            <a:extLst>
              <a:ext uri="{FF2B5EF4-FFF2-40B4-BE49-F238E27FC236}">
                <a16:creationId xmlns:a16="http://schemas.microsoft.com/office/drawing/2014/main" id="{D5973505-C9A3-4040-9069-D97C4CCD06F8}"/>
              </a:ext>
            </a:extLst>
          </p:cNvPr>
          <p:cNvSpPr>
            <a:spLocks noChangeArrowheads="1"/>
          </p:cNvSpPr>
          <p:nvPr/>
        </p:nvSpPr>
        <p:spPr bwMode="auto">
          <a:xfrm>
            <a:off x="4343400" y="4108450"/>
            <a:ext cx="457200" cy="420688"/>
          </a:xfrm>
          <a:prstGeom prst="rect">
            <a:avLst/>
          </a:prstGeom>
          <a:solidFill>
            <a:schemeClr val="tx2"/>
          </a:solidFill>
          <a:ln w="9525">
            <a:solidFill>
              <a:schemeClr val="bg1"/>
            </a:solidFill>
            <a:miter lim="800000"/>
            <a:headEnd/>
            <a:tailEnd/>
          </a:ln>
          <a:effectLst/>
        </p:spPr>
        <p:txBody>
          <a:bodyPr wrap="none" lIns="92075" tIns="46038" rIns="92075" bIns="46038" anchor="ctr"/>
          <a:lstStyle/>
          <a:p>
            <a:pPr algn="ctr"/>
            <a:r>
              <a:rPr lang="en-US" altLang="zh-TW" b="1" dirty="0"/>
              <a:t>53</a:t>
            </a:r>
          </a:p>
        </p:txBody>
      </p:sp>
      <p:sp>
        <p:nvSpPr>
          <p:cNvPr id="28" name="Rectangle 67">
            <a:extLst>
              <a:ext uri="{FF2B5EF4-FFF2-40B4-BE49-F238E27FC236}">
                <a16:creationId xmlns:a16="http://schemas.microsoft.com/office/drawing/2014/main" id="{293A5AEC-39F5-E94D-9987-ADB019DD44F4}"/>
              </a:ext>
            </a:extLst>
          </p:cNvPr>
          <p:cNvSpPr>
            <a:spLocks noChangeArrowheads="1"/>
          </p:cNvSpPr>
          <p:nvPr/>
        </p:nvSpPr>
        <p:spPr bwMode="auto">
          <a:xfrm>
            <a:off x="57150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84</a:t>
            </a:r>
          </a:p>
        </p:txBody>
      </p:sp>
      <p:sp>
        <p:nvSpPr>
          <p:cNvPr id="29" name="Rectangle 68">
            <a:extLst>
              <a:ext uri="{FF2B5EF4-FFF2-40B4-BE49-F238E27FC236}">
                <a16:creationId xmlns:a16="http://schemas.microsoft.com/office/drawing/2014/main" id="{6E457B02-CB99-0444-8403-59AA0C5FF476}"/>
              </a:ext>
            </a:extLst>
          </p:cNvPr>
          <p:cNvSpPr>
            <a:spLocks noChangeArrowheads="1"/>
          </p:cNvSpPr>
          <p:nvPr/>
        </p:nvSpPr>
        <p:spPr bwMode="auto">
          <a:xfrm>
            <a:off x="52578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72</a:t>
            </a:r>
          </a:p>
        </p:txBody>
      </p:sp>
      <p:sp>
        <p:nvSpPr>
          <p:cNvPr id="30" name="Rectangle 69">
            <a:extLst>
              <a:ext uri="{FF2B5EF4-FFF2-40B4-BE49-F238E27FC236}">
                <a16:creationId xmlns:a16="http://schemas.microsoft.com/office/drawing/2014/main" id="{E20AB2D0-36B4-5445-9873-99C565A17EE7}"/>
              </a:ext>
            </a:extLst>
          </p:cNvPr>
          <p:cNvSpPr>
            <a:spLocks noChangeArrowheads="1"/>
          </p:cNvSpPr>
          <p:nvPr/>
        </p:nvSpPr>
        <p:spPr bwMode="auto">
          <a:xfrm>
            <a:off x="6172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93</a:t>
            </a:r>
          </a:p>
        </p:txBody>
      </p:sp>
      <p:sp>
        <p:nvSpPr>
          <p:cNvPr id="31" name="Rectangle 70">
            <a:extLst>
              <a:ext uri="{FF2B5EF4-FFF2-40B4-BE49-F238E27FC236}">
                <a16:creationId xmlns:a16="http://schemas.microsoft.com/office/drawing/2014/main" id="{C33D944F-5401-8445-9704-DD4CB4E80F84}"/>
              </a:ext>
            </a:extLst>
          </p:cNvPr>
          <p:cNvSpPr>
            <a:spLocks noChangeArrowheads="1"/>
          </p:cNvSpPr>
          <p:nvPr/>
        </p:nvSpPr>
        <p:spPr bwMode="auto">
          <a:xfrm>
            <a:off x="66294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95</a:t>
            </a:r>
          </a:p>
        </p:txBody>
      </p:sp>
      <p:sp>
        <p:nvSpPr>
          <p:cNvPr id="32" name="Rectangle 71">
            <a:extLst>
              <a:ext uri="{FF2B5EF4-FFF2-40B4-BE49-F238E27FC236}">
                <a16:creationId xmlns:a16="http://schemas.microsoft.com/office/drawing/2014/main" id="{8F66848F-9F25-4F45-BBDC-D960AC8C0764}"/>
              </a:ext>
            </a:extLst>
          </p:cNvPr>
          <p:cNvSpPr>
            <a:spLocks noChangeArrowheads="1"/>
          </p:cNvSpPr>
          <p:nvPr/>
        </p:nvSpPr>
        <p:spPr bwMode="auto">
          <a:xfrm>
            <a:off x="75438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97</a:t>
            </a:r>
          </a:p>
        </p:txBody>
      </p:sp>
      <p:sp>
        <p:nvSpPr>
          <p:cNvPr id="33" name="Rectangle 72">
            <a:extLst>
              <a:ext uri="{FF2B5EF4-FFF2-40B4-BE49-F238E27FC236}">
                <a16:creationId xmlns:a16="http://schemas.microsoft.com/office/drawing/2014/main" id="{86A16986-FFCA-954B-BD4F-F292345210BC}"/>
              </a:ext>
            </a:extLst>
          </p:cNvPr>
          <p:cNvSpPr>
            <a:spLocks noChangeArrowheads="1"/>
          </p:cNvSpPr>
          <p:nvPr/>
        </p:nvSpPr>
        <p:spPr bwMode="auto">
          <a:xfrm>
            <a:off x="70866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96</a:t>
            </a:r>
          </a:p>
        </p:txBody>
      </p:sp>
      <p:sp>
        <p:nvSpPr>
          <p:cNvPr id="34" name="Rectangle 73">
            <a:extLst>
              <a:ext uri="{FF2B5EF4-FFF2-40B4-BE49-F238E27FC236}">
                <a16:creationId xmlns:a16="http://schemas.microsoft.com/office/drawing/2014/main" id="{1CD138C5-B33C-0B44-AD9E-1624BB179895}"/>
              </a:ext>
            </a:extLst>
          </p:cNvPr>
          <p:cNvSpPr>
            <a:spLocks noChangeArrowheads="1"/>
          </p:cNvSpPr>
          <p:nvPr/>
        </p:nvSpPr>
        <p:spPr bwMode="auto">
          <a:xfrm>
            <a:off x="11430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6</a:t>
            </a:r>
          </a:p>
        </p:txBody>
      </p:sp>
      <p:sp>
        <p:nvSpPr>
          <p:cNvPr id="35" name="Rectangle 74">
            <a:extLst>
              <a:ext uri="{FF2B5EF4-FFF2-40B4-BE49-F238E27FC236}">
                <a16:creationId xmlns:a16="http://schemas.microsoft.com/office/drawing/2014/main" id="{E2EADB77-F8F3-0E4D-9B0F-8B042E4659DD}"/>
              </a:ext>
            </a:extLst>
          </p:cNvPr>
          <p:cNvSpPr>
            <a:spLocks noChangeArrowheads="1"/>
          </p:cNvSpPr>
          <p:nvPr/>
        </p:nvSpPr>
        <p:spPr bwMode="auto">
          <a:xfrm>
            <a:off x="1171575" y="5102225"/>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lo</a:t>
            </a:r>
          </a:p>
        </p:txBody>
      </p:sp>
      <p:sp>
        <p:nvSpPr>
          <p:cNvPr id="36" name="Line 75">
            <a:extLst>
              <a:ext uri="{FF2B5EF4-FFF2-40B4-BE49-F238E27FC236}">
                <a16:creationId xmlns:a16="http://schemas.microsoft.com/office/drawing/2014/main" id="{D8023E95-AEF2-8041-806B-A019C509909E}"/>
              </a:ext>
            </a:extLst>
          </p:cNvPr>
          <p:cNvSpPr>
            <a:spLocks noChangeShapeType="1"/>
          </p:cNvSpPr>
          <p:nvPr/>
        </p:nvSpPr>
        <p:spPr bwMode="auto">
          <a:xfrm flipV="1">
            <a:off x="1355725" y="4838700"/>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37" name="Rectangle 77">
            <a:extLst>
              <a:ext uri="{FF2B5EF4-FFF2-40B4-BE49-F238E27FC236}">
                <a16:creationId xmlns:a16="http://schemas.microsoft.com/office/drawing/2014/main" id="{A4999D2C-ACCD-8041-A050-123D15CB7B60}"/>
              </a:ext>
            </a:extLst>
          </p:cNvPr>
          <p:cNvSpPr>
            <a:spLocks noChangeArrowheads="1"/>
          </p:cNvSpPr>
          <p:nvPr/>
        </p:nvSpPr>
        <p:spPr bwMode="auto">
          <a:xfrm>
            <a:off x="7591425" y="5105400"/>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hi</a:t>
            </a:r>
          </a:p>
        </p:txBody>
      </p:sp>
      <p:sp>
        <p:nvSpPr>
          <p:cNvPr id="38" name="Line 78">
            <a:extLst>
              <a:ext uri="{FF2B5EF4-FFF2-40B4-BE49-F238E27FC236}">
                <a16:creationId xmlns:a16="http://schemas.microsoft.com/office/drawing/2014/main" id="{00B74945-25D1-734E-BA49-B48BA00EB01B}"/>
              </a:ext>
            </a:extLst>
          </p:cNvPr>
          <p:cNvSpPr>
            <a:spLocks noChangeShapeType="1"/>
          </p:cNvSpPr>
          <p:nvPr/>
        </p:nvSpPr>
        <p:spPr bwMode="auto">
          <a:xfrm flipV="1">
            <a:off x="7773988" y="4841875"/>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39" name="Rectangle 79">
            <a:extLst>
              <a:ext uri="{FF2B5EF4-FFF2-40B4-BE49-F238E27FC236}">
                <a16:creationId xmlns:a16="http://schemas.microsoft.com/office/drawing/2014/main" id="{38884904-7E26-0F41-9E62-FFB8D8EDDDC4}"/>
              </a:ext>
            </a:extLst>
          </p:cNvPr>
          <p:cNvSpPr>
            <a:spLocks noChangeArrowheads="1"/>
          </p:cNvSpPr>
          <p:nvPr/>
        </p:nvSpPr>
        <p:spPr bwMode="auto">
          <a:xfrm>
            <a:off x="4319588" y="5103813"/>
            <a:ext cx="50482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mid</a:t>
            </a:r>
          </a:p>
        </p:txBody>
      </p:sp>
      <p:sp>
        <p:nvSpPr>
          <p:cNvPr id="40" name="Line 80">
            <a:extLst>
              <a:ext uri="{FF2B5EF4-FFF2-40B4-BE49-F238E27FC236}">
                <a16:creationId xmlns:a16="http://schemas.microsoft.com/office/drawing/2014/main" id="{BF5D596D-E440-FB46-894D-D2B314177997}"/>
              </a:ext>
            </a:extLst>
          </p:cNvPr>
          <p:cNvSpPr>
            <a:spLocks noChangeShapeType="1"/>
          </p:cNvSpPr>
          <p:nvPr/>
        </p:nvSpPr>
        <p:spPr bwMode="auto">
          <a:xfrm flipV="1">
            <a:off x="4556125" y="4840288"/>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41" name="Oval 81">
            <a:extLst>
              <a:ext uri="{FF2B5EF4-FFF2-40B4-BE49-F238E27FC236}">
                <a16:creationId xmlns:a16="http://schemas.microsoft.com/office/drawing/2014/main" id="{D9EFF30A-287C-6141-B89B-8CB71BC54176}"/>
              </a:ext>
            </a:extLst>
          </p:cNvPr>
          <p:cNvSpPr>
            <a:spLocks noChangeArrowheads="1"/>
          </p:cNvSpPr>
          <p:nvPr/>
        </p:nvSpPr>
        <p:spPr bwMode="auto">
          <a:xfrm>
            <a:off x="4398963" y="4143383"/>
            <a:ext cx="357187" cy="357187"/>
          </a:xfrm>
          <a:prstGeom prst="ellipse">
            <a:avLst/>
          </a:prstGeom>
          <a:noFill/>
          <a:ln w="57150">
            <a:solidFill>
              <a:srgbClr val="FF0000"/>
            </a:solidFill>
            <a:round/>
            <a:headEnd/>
            <a:tailEnd/>
          </a:ln>
        </p:spPr>
        <p:txBody>
          <a:bodyPr wrap="none" anchor="ctr"/>
          <a:lstStyle/>
          <a:p>
            <a:endParaRPr lang="zh-TW" altLang="en-US"/>
          </a:p>
        </p:txBody>
      </p:sp>
    </p:spTree>
    <p:extLst>
      <p:ext uri="{BB962C8B-B14F-4D97-AF65-F5344CB8AC3E}">
        <p14:creationId xmlns:p14="http://schemas.microsoft.com/office/powerpoint/2010/main" val="1917421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39EA0D-391C-F344-B81E-77CB63164A5F}"/>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FA5FFA3B-8509-7A4F-B59B-CC42D844CEE6}"/>
              </a:ext>
            </a:extLst>
          </p:cNvPr>
          <p:cNvSpPr>
            <a:spLocks noGrp="1"/>
          </p:cNvSpPr>
          <p:nvPr>
            <p:ph type="title"/>
          </p:nvPr>
        </p:nvSpPr>
        <p:spPr/>
        <p:txBody>
          <a:bodyPr>
            <a:normAutofit/>
          </a:bodyPr>
          <a:lstStyle/>
          <a:p>
            <a:r>
              <a:rPr lang="en-US" dirty="0"/>
              <a:t>Union and Find (or Disjoint Set)</a:t>
            </a:r>
          </a:p>
        </p:txBody>
      </p:sp>
      <p:sp>
        <p:nvSpPr>
          <p:cNvPr id="8" name="Content Placeholder 3">
            <a:extLst>
              <a:ext uri="{FF2B5EF4-FFF2-40B4-BE49-F238E27FC236}">
                <a16:creationId xmlns:a16="http://schemas.microsoft.com/office/drawing/2014/main" id="{AC6C57EE-AABB-A446-824F-0DDE72A3FBAF}"/>
              </a:ext>
            </a:extLst>
          </p:cNvPr>
          <p:cNvSpPr>
            <a:spLocks noGrp="1"/>
          </p:cNvSpPr>
          <p:nvPr>
            <p:ph idx="1"/>
          </p:nvPr>
        </p:nvSpPr>
        <p:spPr>
          <a:xfrm>
            <a:off x="628650" y="1295944"/>
            <a:ext cx="7886700" cy="5299928"/>
          </a:xfrm>
        </p:spPr>
        <p:txBody>
          <a:bodyPr>
            <a:normAutofit fontScale="92500"/>
          </a:bodyPr>
          <a:lstStyle/>
          <a:p>
            <a:pPr algn="just"/>
            <a:r>
              <a:rPr lang="en-US" altLang="zh-TW" dirty="0"/>
              <a:t>Disjoint Set </a:t>
            </a:r>
          </a:p>
          <a:p>
            <a:pPr lvl="1" algn="just"/>
            <a:r>
              <a:rPr lang="en-US" altLang="zh-TW" dirty="0"/>
              <a:t>We have a collection of disjoint sets of elements. Each set is identified by a representative element. We want to perform union operations and tell which element belongs to which set so we can know the connectivity among elements. Formally, we have the following operations.</a:t>
            </a:r>
          </a:p>
          <a:p>
            <a:pPr algn="just"/>
            <a:r>
              <a:rPr lang="en-US" altLang="zh-TW" dirty="0">
                <a:solidFill>
                  <a:srgbClr val="FF0000"/>
                </a:solidFill>
              </a:rPr>
              <a:t>Basic Operation</a:t>
            </a:r>
          </a:p>
          <a:p>
            <a:pPr lvl="1"/>
            <a:r>
              <a:rPr lang="en-US" altLang="zh-TW" dirty="0"/>
              <a:t>MAKE-SET(x): Create new set {x} with one element x.</a:t>
            </a:r>
          </a:p>
          <a:p>
            <a:pPr lvl="1">
              <a:lnSpc>
                <a:spcPct val="130000"/>
              </a:lnSpc>
            </a:pPr>
            <a:r>
              <a:rPr lang="en-US" altLang="zh-TW" dirty="0"/>
              <a:t>UNION(x, y): x and y are elements of two sets. Union them into a single set. Choose a representative for the merged set.</a:t>
            </a:r>
          </a:p>
          <a:p>
            <a:pPr lvl="1">
              <a:lnSpc>
                <a:spcPct val="120000"/>
              </a:lnSpc>
            </a:pPr>
            <a:r>
              <a:rPr lang="en-US" altLang="zh-TW" dirty="0"/>
              <a:t>FIND-SET(x): return the representative of the set containing x.</a:t>
            </a:r>
          </a:p>
        </p:txBody>
      </p:sp>
    </p:spTree>
    <p:extLst>
      <p:ext uri="{BB962C8B-B14F-4D97-AF65-F5344CB8AC3E}">
        <p14:creationId xmlns:p14="http://schemas.microsoft.com/office/powerpoint/2010/main" val="12482524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23E9A9-D23D-C24A-988F-ED25394C045A}"/>
              </a:ext>
            </a:extLst>
          </p:cNvPr>
          <p:cNvSpPr>
            <a:spLocks noGrp="1"/>
          </p:cNvSpPr>
          <p:nvPr>
            <p:ph type="sldNum" sz="quarter" idx="12"/>
          </p:nvPr>
        </p:nvSpPr>
        <p:spPr/>
        <p:txBody>
          <a:bodyPr/>
          <a:lstStyle/>
          <a:p>
            <a:fld id="{4E77BC79-9480-1042-96E1-82B94DA0811E}" type="slidenum">
              <a:rPr lang="en-US" smtClean="0"/>
              <a:t>20</a:t>
            </a:fld>
            <a:endParaRPr lang="en-US"/>
          </a:p>
        </p:txBody>
      </p:sp>
      <p:sp>
        <p:nvSpPr>
          <p:cNvPr id="3" name="Title 2">
            <a:extLst>
              <a:ext uri="{FF2B5EF4-FFF2-40B4-BE49-F238E27FC236}">
                <a16:creationId xmlns:a16="http://schemas.microsoft.com/office/drawing/2014/main" id="{BA89E2F8-DDA9-2149-AC7C-8E1B4C474993}"/>
              </a:ext>
            </a:extLst>
          </p:cNvPr>
          <p:cNvSpPr>
            <a:spLocks noGrp="1"/>
          </p:cNvSpPr>
          <p:nvPr>
            <p:ph type="title"/>
          </p:nvPr>
        </p:nvSpPr>
        <p:spPr/>
        <p:txBody>
          <a:bodyPr/>
          <a:lstStyle/>
          <a:p>
            <a:r>
              <a:rPr lang="en-US" dirty="0"/>
              <a:t>Binary Tree Example</a:t>
            </a:r>
          </a:p>
        </p:txBody>
      </p:sp>
      <p:sp>
        <p:nvSpPr>
          <p:cNvPr id="4" name="Content Placeholder 3">
            <a:extLst>
              <a:ext uri="{FF2B5EF4-FFF2-40B4-BE49-F238E27FC236}">
                <a16:creationId xmlns:a16="http://schemas.microsoft.com/office/drawing/2014/main" id="{9B452B2A-FD55-3A4C-80B8-CF0DA126EF17}"/>
              </a:ext>
            </a:extLst>
          </p:cNvPr>
          <p:cNvSpPr>
            <a:spLocks noGrp="1"/>
          </p:cNvSpPr>
          <p:nvPr>
            <p:ph idx="1"/>
          </p:nvPr>
        </p:nvSpPr>
        <p:spPr/>
        <p:txBody>
          <a:bodyPr/>
          <a:lstStyle/>
          <a:p>
            <a:r>
              <a:rPr lang="en-US" dirty="0"/>
              <a:t>Search the value 33</a:t>
            </a:r>
          </a:p>
          <a:p>
            <a:endParaRPr lang="en-US" dirty="0"/>
          </a:p>
        </p:txBody>
      </p:sp>
      <p:sp>
        <p:nvSpPr>
          <p:cNvPr id="42" name="Rectangle 4">
            <a:extLst>
              <a:ext uri="{FF2B5EF4-FFF2-40B4-BE49-F238E27FC236}">
                <a16:creationId xmlns:a16="http://schemas.microsoft.com/office/drawing/2014/main" id="{4230F60F-EE22-6640-B044-EF07BFAE28CD}"/>
              </a:ext>
            </a:extLst>
          </p:cNvPr>
          <p:cNvSpPr>
            <a:spLocks noChangeArrowheads="1"/>
          </p:cNvSpPr>
          <p:nvPr/>
        </p:nvSpPr>
        <p:spPr bwMode="auto">
          <a:xfrm>
            <a:off x="4800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8</a:t>
            </a:r>
          </a:p>
        </p:txBody>
      </p:sp>
      <p:sp>
        <p:nvSpPr>
          <p:cNvPr id="43" name="Rectangle 5">
            <a:extLst>
              <a:ext uri="{FF2B5EF4-FFF2-40B4-BE49-F238E27FC236}">
                <a16:creationId xmlns:a16="http://schemas.microsoft.com/office/drawing/2014/main" id="{4A0F54D7-1630-E64F-8B70-5486C12647EE}"/>
              </a:ext>
            </a:extLst>
          </p:cNvPr>
          <p:cNvSpPr>
            <a:spLocks noChangeArrowheads="1"/>
          </p:cNvSpPr>
          <p:nvPr/>
        </p:nvSpPr>
        <p:spPr bwMode="auto">
          <a:xfrm>
            <a:off x="2057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2</a:t>
            </a:r>
          </a:p>
        </p:txBody>
      </p:sp>
      <p:sp>
        <p:nvSpPr>
          <p:cNvPr id="44" name="Rectangle 6">
            <a:extLst>
              <a:ext uri="{FF2B5EF4-FFF2-40B4-BE49-F238E27FC236}">
                <a16:creationId xmlns:a16="http://schemas.microsoft.com/office/drawing/2014/main" id="{E5A4BF76-99EA-9845-AE0C-91CBC98AD062}"/>
              </a:ext>
            </a:extLst>
          </p:cNvPr>
          <p:cNvSpPr>
            <a:spLocks noChangeArrowheads="1"/>
          </p:cNvSpPr>
          <p:nvPr/>
        </p:nvSpPr>
        <p:spPr bwMode="auto">
          <a:xfrm>
            <a:off x="1600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a:t>
            </a:r>
          </a:p>
        </p:txBody>
      </p:sp>
      <p:sp>
        <p:nvSpPr>
          <p:cNvPr id="45" name="Rectangle 7">
            <a:extLst>
              <a:ext uri="{FF2B5EF4-FFF2-40B4-BE49-F238E27FC236}">
                <a16:creationId xmlns:a16="http://schemas.microsoft.com/office/drawing/2014/main" id="{09AAFEB1-D408-FF4C-A2F6-A7128D6C3151}"/>
              </a:ext>
            </a:extLst>
          </p:cNvPr>
          <p:cNvSpPr>
            <a:spLocks noChangeArrowheads="1"/>
          </p:cNvSpPr>
          <p:nvPr/>
        </p:nvSpPr>
        <p:spPr bwMode="auto">
          <a:xfrm>
            <a:off x="2514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3</a:t>
            </a:r>
          </a:p>
        </p:txBody>
      </p:sp>
      <p:sp>
        <p:nvSpPr>
          <p:cNvPr id="46" name="Rectangle 8">
            <a:extLst>
              <a:ext uri="{FF2B5EF4-FFF2-40B4-BE49-F238E27FC236}">
                <a16:creationId xmlns:a16="http://schemas.microsoft.com/office/drawing/2014/main" id="{FBE162CE-0DCB-5249-B6B9-0D033246ACA2}"/>
              </a:ext>
            </a:extLst>
          </p:cNvPr>
          <p:cNvSpPr>
            <a:spLocks noChangeArrowheads="1"/>
          </p:cNvSpPr>
          <p:nvPr/>
        </p:nvSpPr>
        <p:spPr bwMode="auto">
          <a:xfrm>
            <a:off x="2971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4</a:t>
            </a:r>
          </a:p>
        </p:txBody>
      </p:sp>
      <p:sp>
        <p:nvSpPr>
          <p:cNvPr id="47" name="Rectangle 9">
            <a:extLst>
              <a:ext uri="{FF2B5EF4-FFF2-40B4-BE49-F238E27FC236}">
                <a16:creationId xmlns:a16="http://schemas.microsoft.com/office/drawing/2014/main" id="{9D7D83EE-00C7-6840-8E63-D63EE9404B69}"/>
              </a:ext>
            </a:extLst>
          </p:cNvPr>
          <p:cNvSpPr>
            <a:spLocks noChangeArrowheads="1"/>
          </p:cNvSpPr>
          <p:nvPr/>
        </p:nvSpPr>
        <p:spPr bwMode="auto">
          <a:xfrm>
            <a:off x="3886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6</a:t>
            </a:r>
          </a:p>
        </p:txBody>
      </p:sp>
      <p:sp>
        <p:nvSpPr>
          <p:cNvPr id="48" name="Rectangle 10">
            <a:extLst>
              <a:ext uri="{FF2B5EF4-FFF2-40B4-BE49-F238E27FC236}">
                <a16:creationId xmlns:a16="http://schemas.microsoft.com/office/drawing/2014/main" id="{F01A998F-0076-7243-8484-2C32CEA5847F}"/>
              </a:ext>
            </a:extLst>
          </p:cNvPr>
          <p:cNvSpPr>
            <a:spLocks noChangeArrowheads="1"/>
          </p:cNvSpPr>
          <p:nvPr/>
        </p:nvSpPr>
        <p:spPr bwMode="auto">
          <a:xfrm>
            <a:off x="3429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5</a:t>
            </a:r>
          </a:p>
        </p:txBody>
      </p:sp>
      <p:sp>
        <p:nvSpPr>
          <p:cNvPr id="49" name="Rectangle 11">
            <a:extLst>
              <a:ext uri="{FF2B5EF4-FFF2-40B4-BE49-F238E27FC236}">
                <a16:creationId xmlns:a16="http://schemas.microsoft.com/office/drawing/2014/main" id="{81CA5D84-6B89-944D-8146-077AE15ABB63}"/>
              </a:ext>
            </a:extLst>
          </p:cNvPr>
          <p:cNvSpPr>
            <a:spLocks noChangeArrowheads="1"/>
          </p:cNvSpPr>
          <p:nvPr/>
        </p:nvSpPr>
        <p:spPr bwMode="auto">
          <a:xfrm>
            <a:off x="4343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7</a:t>
            </a:r>
          </a:p>
        </p:txBody>
      </p:sp>
      <p:sp>
        <p:nvSpPr>
          <p:cNvPr id="50" name="Rectangle 12">
            <a:extLst>
              <a:ext uri="{FF2B5EF4-FFF2-40B4-BE49-F238E27FC236}">
                <a16:creationId xmlns:a16="http://schemas.microsoft.com/office/drawing/2014/main" id="{3CE08D54-AAE2-0548-9551-9E0951E372DE}"/>
              </a:ext>
            </a:extLst>
          </p:cNvPr>
          <p:cNvSpPr>
            <a:spLocks noChangeArrowheads="1"/>
          </p:cNvSpPr>
          <p:nvPr/>
        </p:nvSpPr>
        <p:spPr bwMode="auto">
          <a:xfrm>
            <a:off x="5715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10</a:t>
            </a:r>
          </a:p>
        </p:txBody>
      </p:sp>
      <p:sp>
        <p:nvSpPr>
          <p:cNvPr id="51" name="Rectangle 13">
            <a:extLst>
              <a:ext uri="{FF2B5EF4-FFF2-40B4-BE49-F238E27FC236}">
                <a16:creationId xmlns:a16="http://schemas.microsoft.com/office/drawing/2014/main" id="{2B913F44-3A57-3B4F-BB27-61A15A92C592}"/>
              </a:ext>
            </a:extLst>
          </p:cNvPr>
          <p:cNvSpPr>
            <a:spLocks noChangeArrowheads="1"/>
          </p:cNvSpPr>
          <p:nvPr/>
        </p:nvSpPr>
        <p:spPr bwMode="auto">
          <a:xfrm>
            <a:off x="5257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9</a:t>
            </a:r>
          </a:p>
        </p:txBody>
      </p:sp>
      <p:sp>
        <p:nvSpPr>
          <p:cNvPr id="52" name="Rectangle 14">
            <a:extLst>
              <a:ext uri="{FF2B5EF4-FFF2-40B4-BE49-F238E27FC236}">
                <a16:creationId xmlns:a16="http://schemas.microsoft.com/office/drawing/2014/main" id="{E3DB3F0D-E8F6-044F-A3D0-A4076CADCE4A}"/>
              </a:ext>
            </a:extLst>
          </p:cNvPr>
          <p:cNvSpPr>
            <a:spLocks noChangeArrowheads="1"/>
          </p:cNvSpPr>
          <p:nvPr/>
        </p:nvSpPr>
        <p:spPr bwMode="auto">
          <a:xfrm>
            <a:off x="6172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11</a:t>
            </a:r>
          </a:p>
        </p:txBody>
      </p:sp>
      <p:sp>
        <p:nvSpPr>
          <p:cNvPr id="53" name="Rectangle 15">
            <a:extLst>
              <a:ext uri="{FF2B5EF4-FFF2-40B4-BE49-F238E27FC236}">
                <a16:creationId xmlns:a16="http://schemas.microsoft.com/office/drawing/2014/main" id="{C0D30058-9AF3-674F-BA3E-198EC3A15073}"/>
              </a:ext>
            </a:extLst>
          </p:cNvPr>
          <p:cNvSpPr>
            <a:spLocks noChangeArrowheads="1"/>
          </p:cNvSpPr>
          <p:nvPr/>
        </p:nvSpPr>
        <p:spPr bwMode="auto">
          <a:xfrm>
            <a:off x="6629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12</a:t>
            </a:r>
          </a:p>
        </p:txBody>
      </p:sp>
      <p:sp>
        <p:nvSpPr>
          <p:cNvPr id="54" name="Rectangle 16">
            <a:extLst>
              <a:ext uri="{FF2B5EF4-FFF2-40B4-BE49-F238E27FC236}">
                <a16:creationId xmlns:a16="http://schemas.microsoft.com/office/drawing/2014/main" id="{3E60F40B-55AE-444F-95C6-462BC416E9B9}"/>
              </a:ext>
            </a:extLst>
          </p:cNvPr>
          <p:cNvSpPr>
            <a:spLocks noChangeArrowheads="1"/>
          </p:cNvSpPr>
          <p:nvPr/>
        </p:nvSpPr>
        <p:spPr bwMode="auto">
          <a:xfrm>
            <a:off x="7543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14</a:t>
            </a:r>
          </a:p>
        </p:txBody>
      </p:sp>
      <p:sp>
        <p:nvSpPr>
          <p:cNvPr id="55" name="Rectangle 17">
            <a:extLst>
              <a:ext uri="{FF2B5EF4-FFF2-40B4-BE49-F238E27FC236}">
                <a16:creationId xmlns:a16="http://schemas.microsoft.com/office/drawing/2014/main" id="{72979D1D-0526-3B45-B40E-AD40AA780965}"/>
              </a:ext>
            </a:extLst>
          </p:cNvPr>
          <p:cNvSpPr>
            <a:spLocks noChangeArrowheads="1"/>
          </p:cNvSpPr>
          <p:nvPr/>
        </p:nvSpPr>
        <p:spPr bwMode="auto">
          <a:xfrm>
            <a:off x="7086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13</a:t>
            </a:r>
          </a:p>
        </p:txBody>
      </p:sp>
      <p:sp>
        <p:nvSpPr>
          <p:cNvPr id="56" name="Rectangle 18">
            <a:extLst>
              <a:ext uri="{FF2B5EF4-FFF2-40B4-BE49-F238E27FC236}">
                <a16:creationId xmlns:a16="http://schemas.microsoft.com/office/drawing/2014/main" id="{03E12561-C472-0543-9B6D-0D39A0EAEBC5}"/>
              </a:ext>
            </a:extLst>
          </p:cNvPr>
          <p:cNvSpPr>
            <a:spLocks noChangeArrowheads="1"/>
          </p:cNvSpPr>
          <p:nvPr/>
        </p:nvSpPr>
        <p:spPr bwMode="auto">
          <a:xfrm>
            <a:off x="1143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0</a:t>
            </a:r>
          </a:p>
        </p:txBody>
      </p:sp>
      <p:sp>
        <p:nvSpPr>
          <p:cNvPr id="57" name="Rectangle 19" descr="Outlined diamond">
            <a:extLst>
              <a:ext uri="{FF2B5EF4-FFF2-40B4-BE49-F238E27FC236}">
                <a16:creationId xmlns:a16="http://schemas.microsoft.com/office/drawing/2014/main" id="{911D2463-FF86-F445-88B1-935F8985250D}"/>
              </a:ext>
            </a:extLst>
          </p:cNvPr>
          <p:cNvSpPr>
            <a:spLocks noChangeArrowheads="1"/>
          </p:cNvSpPr>
          <p:nvPr/>
        </p:nvSpPr>
        <p:spPr bwMode="auto">
          <a:xfrm>
            <a:off x="4800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64</a:t>
            </a:r>
          </a:p>
        </p:txBody>
      </p:sp>
      <p:sp>
        <p:nvSpPr>
          <p:cNvPr id="58" name="Rectangle 20">
            <a:extLst>
              <a:ext uri="{FF2B5EF4-FFF2-40B4-BE49-F238E27FC236}">
                <a16:creationId xmlns:a16="http://schemas.microsoft.com/office/drawing/2014/main" id="{78118E9E-5B1E-1D4F-A28B-AFA1AAFE2226}"/>
              </a:ext>
            </a:extLst>
          </p:cNvPr>
          <p:cNvSpPr>
            <a:spLocks noChangeArrowheads="1"/>
          </p:cNvSpPr>
          <p:nvPr/>
        </p:nvSpPr>
        <p:spPr bwMode="auto">
          <a:xfrm>
            <a:off x="20574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14</a:t>
            </a:r>
          </a:p>
        </p:txBody>
      </p:sp>
      <p:sp>
        <p:nvSpPr>
          <p:cNvPr id="59" name="Rectangle 21">
            <a:extLst>
              <a:ext uri="{FF2B5EF4-FFF2-40B4-BE49-F238E27FC236}">
                <a16:creationId xmlns:a16="http://schemas.microsoft.com/office/drawing/2014/main" id="{6541EFF5-9AD8-3141-A93E-B9BE7C721AEE}"/>
              </a:ext>
            </a:extLst>
          </p:cNvPr>
          <p:cNvSpPr>
            <a:spLocks noChangeArrowheads="1"/>
          </p:cNvSpPr>
          <p:nvPr/>
        </p:nvSpPr>
        <p:spPr bwMode="auto">
          <a:xfrm>
            <a:off x="1600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13</a:t>
            </a:r>
          </a:p>
        </p:txBody>
      </p:sp>
      <p:sp>
        <p:nvSpPr>
          <p:cNvPr id="60" name="Rectangle 22">
            <a:extLst>
              <a:ext uri="{FF2B5EF4-FFF2-40B4-BE49-F238E27FC236}">
                <a16:creationId xmlns:a16="http://schemas.microsoft.com/office/drawing/2014/main" id="{D45C66A9-2E2D-6641-9263-8F5B972A89A1}"/>
              </a:ext>
            </a:extLst>
          </p:cNvPr>
          <p:cNvSpPr>
            <a:spLocks noChangeArrowheads="1"/>
          </p:cNvSpPr>
          <p:nvPr/>
        </p:nvSpPr>
        <p:spPr bwMode="auto">
          <a:xfrm>
            <a:off x="25146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25</a:t>
            </a:r>
          </a:p>
        </p:txBody>
      </p:sp>
      <p:sp>
        <p:nvSpPr>
          <p:cNvPr id="61" name="Rectangle 23">
            <a:extLst>
              <a:ext uri="{FF2B5EF4-FFF2-40B4-BE49-F238E27FC236}">
                <a16:creationId xmlns:a16="http://schemas.microsoft.com/office/drawing/2014/main" id="{9D3D96F3-8E40-FE4F-AAF8-38A3A7E583A9}"/>
              </a:ext>
            </a:extLst>
          </p:cNvPr>
          <p:cNvSpPr>
            <a:spLocks noChangeArrowheads="1"/>
          </p:cNvSpPr>
          <p:nvPr/>
        </p:nvSpPr>
        <p:spPr bwMode="auto">
          <a:xfrm>
            <a:off x="29718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33</a:t>
            </a:r>
          </a:p>
        </p:txBody>
      </p:sp>
      <p:sp>
        <p:nvSpPr>
          <p:cNvPr id="62" name="Rectangle 24">
            <a:extLst>
              <a:ext uri="{FF2B5EF4-FFF2-40B4-BE49-F238E27FC236}">
                <a16:creationId xmlns:a16="http://schemas.microsoft.com/office/drawing/2014/main" id="{65442BB1-14A8-8C46-B787-4A1174CCE86B}"/>
              </a:ext>
            </a:extLst>
          </p:cNvPr>
          <p:cNvSpPr>
            <a:spLocks noChangeArrowheads="1"/>
          </p:cNvSpPr>
          <p:nvPr/>
        </p:nvSpPr>
        <p:spPr bwMode="auto">
          <a:xfrm>
            <a:off x="3886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51</a:t>
            </a:r>
          </a:p>
        </p:txBody>
      </p:sp>
      <p:sp>
        <p:nvSpPr>
          <p:cNvPr id="63" name="Rectangle 25">
            <a:extLst>
              <a:ext uri="{FF2B5EF4-FFF2-40B4-BE49-F238E27FC236}">
                <a16:creationId xmlns:a16="http://schemas.microsoft.com/office/drawing/2014/main" id="{9D09FED7-E6F9-2C4B-B40D-F813AF69CF67}"/>
              </a:ext>
            </a:extLst>
          </p:cNvPr>
          <p:cNvSpPr>
            <a:spLocks noChangeArrowheads="1"/>
          </p:cNvSpPr>
          <p:nvPr/>
        </p:nvSpPr>
        <p:spPr bwMode="auto">
          <a:xfrm>
            <a:off x="34290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43</a:t>
            </a:r>
          </a:p>
        </p:txBody>
      </p:sp>
      <p:sp>
        <p:nvSpPr>
          <p:cNvPr id="64" name="Rectangle 26" descr="Outlined diamond">
            <a:extLst>
              <a:ext uri="{FF2B5EF4-FFF2-40B4-BE49-F238E27FC236}">
                <a16:creationId xmlns:a16="http://schemas.microsoft.com/office/drawing/2014/main" id="{11F90519-C3E4-E944-92DF-BA80707822A6}"/>
              </a:ext>
            </a:extLst>
          </p:cNvPr>
          <p:cNvSpPr>
            <a:spLocks noChangeArrowheads="1"/>
          </p:cNvSpPr>
          <p:nvPr/>
        </p:nvSpPr>
        <p:spPr bwMode="auto">
          <a:xfrm>
            <a:off x="4343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53</a:t>
            </a:r>
          </a:p>
        </p:txBody>
      </p:sp>
      <p:sp>
        <p:nvSpPr>
          <p:cNvPr id="65" name="Rectangle 27" descr="Outlined diamond">
            <a:extLst>
              <a:ext uri="{FF2B5EF4-FFF2-40B4-BE49-F238E27FC236}">
                <a16:creationId xmlns:a16="http://schemas.microsoft.com/office/drawing/2014/main" id="{3DDD13A6-2483-9A46-81F1-6E2D359EE4F2}"/>
              </a:ext>
            </a:extLst>
          </p:cNvPr>
          <p:cNvSpPr>
            <a:spLocks noChangeArrowheads="1"/>
          </p:cNvSpPr>
          <p:nvPr/>
        </p:nvSpPr>
        <p:spPr bwMode="auto">
          <a:xfrm>
            <a:off x="5715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84</a:t>
            </a:r>
          </a:p>
        </p:txBody>
      </p:sp>
      <p:sp>
        <p:nvSpPr>
          <p:cNvPr id="66" name="Rectangle 28" descr="Outlined diamond">
            <a:extLst>
              <a:ext uri="{FF2B5EF4-FFF2-40B4-BE49-F238E27FC236}">
                <a16:creationId xmlns:a16="http://schemas.microsoft.com/office/drawing/2014/main" id="{4865353F-ED64-2C4F-9D8E-F7F91A0025A8}"/>
              </a:ext>
            </a:extLst>
          </p:cNvPr>
          <p:cNvSpPr>
            <a:spLocks noChangeArrowheads="1"/>
          </p:cNvSpPr>
          <p:nvPr/>
        </p:nvSpPr>
        <p:spPr bwMode="auto">
          <a:xfrm>
            <a:off x="5257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72</a:t>
            </a:r>
          </a:p>
        </p:txBody>
      </p:sp>
      <p:sp>
        <p:nvSpPr>
          <p:cNvPr id="67" name="Rectangle 29" descr="Outlined diamond">
            <a:extLst>
              <a:ext uri="{FF2B5EF4-FFF2-40B4-BE49-F238E27FC236}">
                <a16:creationId xmlns:a16="http://schemas.microsoft.com/office/drawing/2014/main" id="{9238063B-92B2-7348-AA35-3ABBFE3B9EC5}"/>
              </a:ext>
            </a:extLst>
          </p:cNvPr>
          <p:cNvSpPr>
            <a:spLocks noChangeArrowheads="1"/>
          </p:cNvSpPr>
          <p:nvPr/>
        </p:nvSpPr>
        <p:spPr bwMode="auto">
          <a:xfrm>
            <a:off x="6172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93</a:t>
            </a:r>
          </a:p>
        </p:txBody>
      </p:sp>
      <p:sp>
        <p:nvSpPr>
          <p:cNvPr id="68" name="Rectangle 30" descr="Outlined diamond">
            <a:extLst>
              <a:ext uri="{FF2B5EF4-FFF2-40B4-BE49-F238E27FC236}">
                <a16:creationId xmlns:a16="http://schemas.microsoft.com/office/drawing/2014/main" id="{0A8CF786-178B-0C47-8571-E11A846403B1}"/>
              </a:ext>
            </a:extLst>
          </p:cNvPr>
          <p:cNvSpPr>
            <a:spLocks noChangeArrowheads="1"/>
          </p:cNvSpPr>
          <p:nvPr/>
        </p:nvSpPr>
        <p:spPr bwMode="auto">
          <a:xfrm>
            <a:off x="6629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95</a:t>
            </a:r>
          </a:p>
        </p:txBody>
      </p:sp>
      <p:sp>
        <p:nvSpPr>
          <p:cNvPr id="69" name="Rectangle 31" descr="Outlined diamond">
            <a:extLst>
              <a:ext uri="{FF2B5EF4-FFF2-40B4-BE49-F238E27FC236}">
                <a16:creationId xmlns:a16="http://schemas.microsoft.com/office/drawing/2014/main" id="{A37C786F-3E69-F345-ACA4-B97C9CEF7750}"/>
              </a:ext>
            </a:extLst>
          </p:cNvPr>
          <p:cNvSpPr>
            <a:spLocks noChangeArrowheads="1"/>
          </p:cNvSpPr>
          <p:nvPr/>
        </p:nvSpPr>
        <p:spPr bwMode="auto">
          <a:xfrm>
            <a:off x="7543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97</a:t>
            </a:r>
          </a:p>
        </p:txBody>
      </p:sp>
      <p:sp>
        <p:nvSpPr>
          <p:cNvPr id="70" name="Rectangle 32" descr="Outlined diamond">
            <a:extLst>
              <a:ext uri="{FF2B5EF4-FFF2-40B4-BE49-F238E27FC236}">
                <a16:creationId xmlns:a16="http://schemas.microsoft.com/office/drawing/2014/main" id="{EFC5DDA8-CB05-264C-8DA5-A79ECE2FDD1B}"/>
              </a:ext>
            </a:extLst>
          </p:cNvPr>
          <p:cNvSpPr>
            <a:spLocks noChangeArrowheads="1"/>
          </p:cNvSpPr>
          <p:nvPr/>
        </p:nvSpPr>
        <p:spPr bwMode="auto">
          <a:xfrm>
            <a:off x="7086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96</a:t>
            </a:r>
          </a:p>
        </p:txBody>
      </p:sp>
      <p:sp>
        <p:nvSpPr>
          <p:cNvPr id="71" name="Rectangle 33">
            <a:extLst>
              <a:ext uri="{FF2B5EF4-FFF2-40B4-BE49-F238E27FC236}">
                <a16:creationId xmlns:a16="http://schemas.microsoft.com/office/drawing/2014/main" id="{A6FC05BB-B808-0F44-A974-AFFC22C242FB}"/>
              </a:ext>
            </a:extLst>
          </p:cNvPr>
          <p:cNvSpPr>
            <a:spLocks noChangeArrowheads="1"/>
          </p:cNvSpPr>
          <p:nvPr/>
        </p:nvSpPr>
        <p:spPr bwMode="auto">
          <a:xfrm>
            <a:off x="11430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6</a:t>
            </a:r>
          </a:p>
        </p:txBody>
      </p:sp>
      <p:sp>
        <p:nvSpPr>
          <p:cNvPr id="72" name="Rectangle 34">
            <a:extLst>
              <a:ext uri="{FF2B5EF4-FFF2-40B4-BE49-F238E27FC236}">
                <a16:creationId xmlns:a16="http://schemas.microsoft.com/office/drawing/2014/main" id="{2255EF0A-80E7-F241-B87A-028B97337472}"/>
              </a:ext>
            </a:extLst>
          </p:cNvPr>
          <p:cNvSpPr>
            <a:spLocks noChangeArrowheads="1"/>
          </p:cNvSpPr>
          <p:nvPr/>
        </p:nvSpPr>
        <p:spPr bwMode="auto">
          <a:xfrm>
            <a:off x="1171575" y="5102225"/>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lo</a:t>
            </a:r>
          </a:p>
        </p:txBody>
      </p:sp>
      <p:sp>
        <p:nvSpPr>
          <p:cNvPr id="73" name="Line 35">
            <a:extLst>
              <a:ext uri="{FF2B5EF4-FFF2-40B4-BE49-F238E27FC236}">
                <a16:creationId xmlns:a16="http://schemas.microsoft.com/office/drawing/2014/main" id="{284D658D-CA35-0948-A97A-A834DDED4D24}"/>
              </a:ext>
            </a:extLst>
          </p:cNvPr>
          <p:cNvSpPr>
            <a:spLocks noChangeShapeType="1"/>
          </p:cNvSpPr>
          <p:nvPr/>
        </p:nvSpPr>
        <p:spPr bwMode="auto">
          <a:xfrm flipV="1">
            <a:off x="1355725" y="4838700"/>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74" name="Rectangle 39">
            <a:extLst>
              <a:ext uri="{FF2B5EF4-FFF2-40B4-BE49-F238E27FC236}">
                <a16:creationId xmlns:a16="http://schemas.microsoft.com/office/drawing/2014/main" id="{DFF0D181-80D7-A641-9D5F-AF13D54C63CE}"/>
              </a:ext>
            </a:extLst>
          </p:cNvPr>
          <p:cNvSpPr>
            <a:spLocks noChangeArrowheads="1"/>
          </p:cNvSpPr>
          <p:nvPr/>
        </p:nvSpPr>
        <p:spPr bwMode="auto">
          <a:xfrm>
            <a:off x="3914775" y="5103813"/>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hi</a:t>
            </a:r>
          </a:p>
        </p:txBody>
      </p:sp>
      <p:sp>
        <p:nvSpPr>
          <p:cNvPr id="75" name="Line 40">
            <a:extLst>
              <a:ext uri="{FF2B5EF4-FFF2-40B4-BE49-F238E27FC236}">
                <a16:creationId xmlns:a16="http://schemas.microsoft.com/office/drawing/2014/main" id="{9B7A8397-9F19-0D48-A630-EAF96840FDD1}"/>
              </a:ext>
            </a:extLst>
          </p:cNvPr>
          <p:cNvSpPr>
            <a:spLocks noChangeShapeType="1"/>
          </p:cNvSpPr>
          <p:nvPr/>
        </p:nvSpPr>
        <p:spPr bwMode="auto">
          <a:xfrm flipV="1">
            <a:off x="4095750" y="4840288"/>
            <a:ext cx="0" cy="228600"/>
          </a:xfrm>
          <a:prstGeom prst="line">
            <a:avLst/>
          </a:prstGeom>
          <a:noFill/>
          <a:ln w="9525">
            <a:solidFill>
              <a:schemeClr val="tx1"/>
            </a:solidFill>
            <a:round/>
            <a:headEnd/>
            <a:tailEnd type="triangle" w="sm" len="sm"/>
          </a:ln>
        </p:spPr>
        <p:txBody>
          <a:bodyPr wrap="none" anchor="ctr"/>
          <a:lstStyle/>
          <a:p>
            <a:endParaRPr lang="zh-TW" altLang="en-US"/>
          </a:p>
        </p:txBody>
      </p:sp>
    </p:spTree>
    <p:extLst>
      <p:ext uri="{BB962C8B-B14F-4D97-AF65-F5344CB8AC3E}">
        <p14:creationId xmlns:p14="http://schemas.microsoft.com/office/powerpoint/2010/main" val="1396131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23E9A9-D23D-C24A-988F-ED25394C045A}"/>
              </a:ext>
            </a:extLst>
          </p:cNvPr>
          <p:cNvSpPr>
            <a:spLocks noGrp="1"/>
          </p:cNvSpPr>
          <p:nvPr>
            <p:ph type="sldNum" sz="quarter" idx="12"/>
          </p:nvPr>
        </p:nvSpPr>
        <p:spPr/>
        <p:txBody>
          <a:bodyPr/>
          <a:lstStyle/>
          <a:p>
            <a:fld id="{4E77BC79-9480-1042-96E1-82B94DA0811E}" type="slidenum">
              <a:rPr lang="en-US" smtClean="0"/>
              <a:t>21</a:t>
            </a:fld>
            <a:endParaRPr lang="en-US"/>
          </a:p>
        </p:txBody>
      </p:sp>
      <p:sp>
        <p:nvSpPr>
          <p:cNvPr id="3" name="Title 2">
            <a:extLst>
              <a:ext uri="{FF2B5EF4-FFF2-40B4-BE49-F238E27FC236}">
                <a16:creationId xmlns:a16="http://schemas.microsoft.com/office/drawing/2014/main" id="{BA89E2F8-DDA9-2149-AC7C-8E1B4C474993}"/>
              </a:ext>
            </a:extLst>
          </p:cNvPr>
          <p:cNvSpPr>
            <a:spLocks noGrp="1"/>
          </p:cNvSpPr>
          <p:nvPr>
            <p:ph type="title"/>
          </p:nvPr>
        </p:nvSpPr>
        <p:spPr/>
        <p:txBody>
          <a:bodyPr/>
          <a:lstStyle/>
          <a:p>
            <a:r>
              <a:rPr lang="en-US" dirty="0"/>
              <a:t>Binary Tree Example</a:t>
            </a:r>
          </a:p>
        </p:txBody>
      </p:sp>
      <p:sp>
        <p:nvSpPr>
          <p:cNvPr id="4" name="Content Placeholder 3">
            <a:extLst>
              <a:ext uri="{FF2B5EF4-FFF2-40B4-BE49-F238E27FC236}">
                <a16:creationId xmlns:a16="http://schemas.microsoft.com/office/drawing/2014/main" id="{9B452B2A-FD55-3A4C-80B8-CF0DA126EF17}"/>
              </a:ext>
            </a:extLst>
          </p:cNvPr>
          <p:cNvSpPr>
            <a:spLocks noGrp="1"/>
          </p:cNvSpPr>
          <p:nvPr>
            <p:ph idx="1"/>
          </p:nvPr>
        </p:nvSpPr>
        <p:spPr/>
        <p:txBody>
          <a:bodyPr/>
          <a:lstStyle/>
          <a:p>
            <a:r>
              <a:rPr lang="en-US" dirty="0"/>
              <a:t>Search the value 33</a:t>
            </a:r>
          </a:p>
          <a:p>
            <a:endParaRPr lang="en-US" dirty="0"/>
          </a:p>
        </p:txBody>
      </p:sp>
      <p:sp>
        <p:nvSpPr>
          <p:cNvPr id="39" name="Rectangle 4">
            <a:extLst>
              <a:ext uri="{FF2B5EF4-FFF2-40B4-BE49-F238E27FC236}">
                <a16:creationId xmlns:a16="http://schemas.microsoft.com/office/drawing/2014/main" id="{6EF6068B-B888-FF44-949B-56AC07F5271A}"/>
              </a:ext>
            </a:extLst>
          </p:cNvPr>
          <p:cNvSpPr>
            <a:spLocks noChangeArrowheads="1"/>
          </p:cNvSpPr>
          <p:nvPr/>
        </p:nvSpPr>
        <p:spPr bwMode="auto">
          <a:xfrm>
            <a:off x="4800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8</a:t>
            </a:r>
          </a:p>
        </p:txBody>
      </p:sp>
      <p:sp>
        <p:nvSpPr>
          <p:cNvPr id="40" name="Rectangle 5">
            <a:extLst>
              <a:ext uri="{FF2B5EF4-FFF2-40B4-BE49-F238E27FC236}">
                <a16:creationId xmlns:a16="http://schemas.microsoft.com/office/drawing/2014/main" id="{FB2F3B41-06AE-0B40-B09B-78C8552C33AA}"/>
              </a:ext>
            </a:extLst>
          </p:cNvPr>
          <p:cNvSpPr>
            <a:spLocks noChangeArrowheads="1"/>
          </p:cNvSpPr>
          <p:nvPr/>
        </p:nvSpPr>
        <p:spPr bwMode="auto">
          <a:xfrm>
            <a:off x="2057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2</a:t>
            </a:r>
          </a:p>
        </p:txBody>
      </p:sp>
      <p:sp>
        <p:nvSpPr>
          <p:cNvPr id="41" name="Rectangle 6">
            <a:extLst>
              <a:ext uri="{FF2B5EF4-FFF2-40B4-BE49-F238E27FC236}">
                <a16:creationId xmlns:a16="http://schemas.microsoft.com/office/drawing/2014/main" id="{A2F612E1-7C16-AD43-8AE6-B9138887193A}"/>
              </a:ext>
            </a:extLst>
          </p:cNvPr>
          <p:cNvSpPr>
            <a:spLocks noChangeArrowheads="1"/>
          </p:cNvSpPr>
          <p:nvPr/>
        </p:nvSpPr>
        <p:spPr bwMode="auto">
          <a:xfrm>
            <a:off x="1600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a:t>
            </a:r>
          </a:p>
        </p:txBody>
      </p:sp>
      <p:sp>
        <p:nvSpPr>
          <p:cNvPr id="76" name="Rectangle 7">
            <a:extLst>
              <a:ext uri="{FF2B5EF4-FFF2-40B4-BE49-F238E27FC236}">
                <a16:creationId xmlns:a16="http://schemas.microsoft.com/office/drawing/2014/main" id="{AE28FCD1-E03A-8345-B686-A3D4BB132A1A}"/>
              </a:ext>
            </a:extLst>
          </p:cNvPr>
          <p:cNvSpPr>
            <a:spLocks noChangeArrowheads="1"/>
          </p:cNvSpPr>
          <p:nvPr/>
        </p:nvSpPr>
        <p:spPr bwMode="auto">
          <a:xfrm>
            <a:off x="2514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3</a:t>
            </a:r>
          </a:p>
        </p:txBody>
      </p:sp>
      <p:sp>
        <p:nvSpPr>
          <p:cNvPr id="77" name="Rectangle 8">
            <a:extLst>
              <a:ext uri="{FF2B5EF4-FFF2-40B4-BE49-F238E27FC236}">
                <a16:creationId xmlns:a16="http://schemas.microsoft.com/office/drawing/2014/main" id="{745377C8-3CC5-814D-952D-5DE0BDA2A352}"/>
              </a:ext>
            </a:extLst>
          </p:cNvPr>
          <p:cNvSpPr>
            <a:spLocks noChangeArrowheads="1"/>
          </p:cNvSpPr>
          <p:nvPr/>
        </p:nvSpPr>
        <p:spPr bwMode="auto">
          <a:xfrm>
            <a:off x="2971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4</a:t>
            </a:r>
          </a:p>
        </p:txBody>
      </p:sp>
      <p:sp>
        <p:nvSpPr>
          <p:cNvPr id="78" name="Rectangle 9">
            <a:extLst>
              <a:ext uri="{FF2B5EF4-FFF2-40B4-BE49-F238E27FC236}">
                <a16:creationId xmlns:a16="http://schemas.microsoft.com/office/drawing/2014/main" id="{D2132402-4F0D-D543-9846-EBA08D68FE49}"/>
              </a:ext>
            </a:extLst>
          </p:cNvPr>
          <p:cNvSpPr>
            <a:spLocks noChangeArrowheads="1"/>
          </p:cNvSpPr>
          <p:nvPr/>
        </p:nvSpPr>
        <p:spPr bwMode="auto">
          <a:xfrm>
            <a:off x="3886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6</a:t>
            </a:r>
          </a:p>
        </p:txBody>
      </p:sp>
      <p:sp>
        <p:nvSpPr>
          <p:cNvPr id="79" name="Rectangle 10">
            <a:extLst>
              <a:ext uri="{FF2B5EF4-FFF2-40B4-BE49-F238E27FC236}">
                <a16:creationId xmlns:a16="http://schemas.microsoft.com/office/drawing/2014/main" id="{5F752D5A-A68F-EC48-B7A2-B5BA1629F96D}"/>
              </a:ext>
            </a:extLst>
          </p:cNvPr>
          <p:cNvSpPr>
            <a:spLocks noChangeArrowheads="1"/>
          </p:cNvSpPr>
          <p:nvPr/>
        </p:nvSpPr>
        <p:spPr bwMode="auto">
          <a:xfrm>
            <a:off x="3429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5</a:t>
            </a:r>
          </a:p>
        </p:txBody>
      </p:sp>
      <p:sp>
        <p:nvSpPr>
          <p:cNvPr id="80" name="Rectangle 11">
            <a:extLst>
              <a:ext uri="{FF2B5EF4-FFF2-40B4-BE49-F238E27FC236}">
                <a16:creationId xmlns:a16="http://schemas.microsoft.com/office/drawing/2014/main" id="{EB7DE78B-4739-D847-9C95-FD2D6D341E4B}"/>
              </a:ext>
            </a:extLst>
          </p:cNvPr>
          <p:cNvSpPr>
            <a:spLocks noChangeArrowheads="1"/>
          </p:cNvSpPr>
          <p:nvPr/>
        </p:nvSpPr>
        <p:spPr bwMode="auto">
          <a:xfrm>
            <a:off x="4343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7</a:t>
            </a:r>
          </a:p>
        </p:txBody>
      </p:sp>
      <p:sp>
        <p:nvSpPr>
          <p:cNvPr id="81" name="Rectangle 12">
            <a:extLst>
              <a:ext uri="{FF2B5EF4-FFF2-40B4-BE49-F238E27FC236}">
                <a16:creationId xmlns:a16="http://schemas.microsoft.com/office/drawing/2014/main" id="{2F09BDB3-1603-9140-8CDB-BC1ADCDFE0AE}"/>
              </a:ext>
            </a:extLst>
          </p:cNvPr>
          <p:cNvSpPr>
            <a:spLocks noChangeArrowheads="1"/>
          </p:cNvSpPr>
          <p:nvPr/>
        </p:nvSpPr>
        <p:spPr bwMode="auto">
          <a:xfrm>
            <a:off x="5715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10</a:t>
            </a:r>
          </a:p>
        </p:txBody>
      </p:sp>
      <p:sp>
        <p:nvSpPr>
          <p:cNvPr id="82" name="Rectangle 13">
            <a:extLst>
              <a:ext uri="{FF2B5EF4-FFF2-40B4-BE49-F238E27FC236}">
                <a16:creationId xmlns:a16="http://schemas.microsoft.com/office/drawing/2014/main" id="{F3322F9A-2211-7A40-8B87-410B2BABC66E}"/>
              </a:ext>
            </a:extLst>
          </p:cNvPr>
          <p:cNvSpPr>
            <a:spLocks noChangeArrowheads="1"/>
          </p:cNvSpPr>
          <p:nvPr/>
        </p:nvSpPr>
        <p:spPr bwMode="auto">
          <a:xfrm>
            <a:off x="5257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9</a:t>
            </a:r>
          </a:p>
        </p:txBody>
      </p:sp>
      <p:sp>
        <p:nvSpPr>
          <p:cNvPr id="83" name="Rectangle 14">
            <a:extLst>
              <a:ext uri="{FF2B5EF4-FFF2-40B4-BE49-F238E27FC236}">
                <a16:creationId xmlns:a16="http://schemas.microsoft.com/office/drawing/2014/main" id="{2E248B80-E0A3-6749-ACE2-E8DB6C8C45CE}"/>
              </a:ext>
            </a:extLst>
          </p:cNvPr>
          <p:cNvSpPr>
            <a:spLocks noChangeArrowheads="1"/>
          </p:cNvSpPr>
          <p:nvPr/>
        </p:nvSpPr>
        <p:spPr bwMode="auto">
          <a:xfrm>
            <a:off x="6172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11</a:t>
            </a:r>
          </a:p>
        </p:txBody>
      </p:sp>
      <p:sp>
        <p:nvSpPr>
          <p:cNvPr id="84" name="Rectangle 15">
            <a:extLst>
              <a:ext uri="{FF2B5EF4-FFF2-40B4-BE49-F238E27FC236}">
                <a16:creationId xmlns:a16="http://schemas.microsoft.com/office/drawing/2014/main" id="{DD131A67-2A00-974E-BEAC-70B3B8FD9F14}"/>
              </a:ext>
            </a:extLst>
          </p:cNvPr>
          <p:cNvSpPr>
            <a:spLocks noChangeArrowheads="1"/>
          </p:cNvSpPr>
          <p:nvPr/>
        </p:nvSpPr>
        <p:spPr bwMode="auto">
          <a:xfrm>
            <a:off x="6629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12</a:t>
            </a:r>
          </a:p>
        </p:txBody>
      </p:sp>
      <p:sp>
        <p:nvSpPr>
          <p:cNvPr id="85" name="Rectangle 16">
            <a:extLst>
              <a:ext uri="{FF2B5EF4-FFF2-40B4-BE49-F238E27FC236}">
                <a16:creationId xmlns:a16="http://schemas.microsoft.com/office/drawing/2014/main" id="{EFD26CB8-9D4F-5844-9721-B6C624D03C81}"/>
              </a:ext>
            </a:extLst>
          </p:cNvPr>
          <p:cNvSpPr>
            <a:spLocks noChangeArrowheads="1"/>
          </p:cNvSpPr>
          <p:nvPr/>
        </p:nvSpPr>
        <p:spPr bwMode="auto">
          <a:xfrm>
            <a:off x="7543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14</a:t>
            </a:r>
          </a:p>
        </p:txBody>
      </p:sp>
      <p:sp>
        <p:nvSpPr>
          <p:cNvPr id="86" name="Rectangle 17">
            <a:extLst>
              <a:ext uri="{FF2B5EF4-FFF2-40B4-BE49-F238E27FC236}">
                <a16:creationId xmlns:a16="http://schemas.microsoft.com/office/drawing/2014/main" id="{F0DD8134-E053-0F4F-91B3-97A6620BEAAF}"/>
              </a:ext>
            </a:extLst>
          </p:cNvPr>
          <p:cNvSpPr>
            <a:spLocks noChangeArrowheads="1"/>
          </p:cNvSpPr>
          <p:nvPr/>
        </p:nvSpPr>
        <p:spPr bwMode="auto">
          <a:xfrm>
            <a:off x="7086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13</a:t>
            </a:r>
          </a:p>
        </p:txBody>
      </p:sp>
      <p:sp>
        <p:nvSpPr>
          <p:cNvPr id="87" name="Rectangle 18">
            <a:extLst>
              <a:ext uri="{FF2B5EF4-FFF2-40B4-BE49-F238E27FC236}">
                <a16:creationId xmlns:a16="http://schemas.microsoft.com/office/drawing/2014/main" id="{66F944F6-7085-EC40-9346-9D297A8B4776}"/>
              </a:ext>
            </a:extLst>
          </p:cNvPr>
          <p:cNvSpPr>
            <a:spLocks noChangeArrowheads="1"/>
          </p:cNvSpPr>
          <p:nvPr/>
        </p:nvSpPr>
        <p:spPr bwMode="auto">
          <a:xfrm>
            <a:off x="1143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0</a:t>
            </a:r>
          </a:p>
        </p:txBody>
      </p:sp>
      <p:sp>
        <p:nvSpPr>
          <p:cNvPr id="88" name="Rectangle 19" descr="Outlined diamond">
            <a:extLst>
              <a:ext uri="{FF2B5EF4-FFF2-40B4-BE49-F238E27FC236}">
                <a16:creationId xmlns:a16="http://schemas.microsoft.com/office/drawing/2014/main" id="{82CDA989-75F4-EE47-9E8C-C0F287BC1BDC}"/>
              </a:ext>
            </a:extLst>
          </p:cNvPr>
          <p:cNvSpPr>
            <a:spLocks noChangeArrowheads="1"/>
          </p:cNvSpPr>
          <p:nvPr/>
        </p:nvSpPr>
        <p:spPr bwMode="auto">
          <a:xfrm>
            <a:off x="4800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64</a:t>
            </a:r>
          </a:p>
        </p:txBody>
      </p:sp>
      <p:sp>
        <p:nvSpPr>
          <p:cNvPr id="89" name="Rectangle 20">
            <a:extLst>
              <a:ext uri="{FF2B5EF4-FFF2-40B4-BE49-F238E27FC236}">
                <a16:creationId xmlns:a16="http://schemas.microsoft.com/office/drawing/2014/main" id="{1ADE60B0-34CA-CD42-AC36-EFA4EE579438}"/>
              </a:ext>
            </a:extLst>
          </p:cNvPr>
          <p:cNvSpPr>
            <a:spLocks noChangeArrowheads="1"/>
          </p:cNvSpPr>
          <p:nvPr/>
        </p:nvSpPr>
        <p:spPr bwMode="auto">
          <a:xfrm>
            <a:off x="20574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14</a:t>
            </a:r>
          </a:p>
        </p:txBody>
      </p:sp>
      <p:sp>
        <p:nvSpPr>
          <p:cNvPr id="90" name="Rectangle 21">
            <a:extLst>
              <a:ext uri="{FF2B5EF4-FFF2-40B4-BE49-F238E27FC236}">
                <a16:creationId xmlns:a16="http://schemas.microsoft.com/office/drawing/2014/main" id="{7600394A-3E22-184F-BBF9-4A764783B4C1}"/>
              </a:ext>
            </a:extLst>
          </p:cNvPr>
          <p:cNvSpPr>
            <a:spLocks noChangeArrowheads="1"/>
          </p:cNvSpPr>
          <p:nvPr/>
        </p:nvSpPr>
        <p:spPr bwMode="auto">
          <a:xfrm>
            <a:off x="1600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13</a:t>
            </a:r>
          </a:p>
        </p:txBody>
      </p:sp>
      <p:sp>
        <p:nvSpPr>
          <p:cNvPr id="91" name="Rectangle 22">
            <a:extLst>
              <a:ext uri="{FF2B5EF4-FFF2-40B4-BE49-F238E27FC236}">
                <a16:creationId xmlns:a16="http://schemas.microsoft.com/office/drawing/2014/main" id="{FECBF3B2-AE63-DA43-9E45-DA9869DE70B5}"/>
              </a:ext>
            </a:extLst>
          </p:cNvPr>
          <p:cNvSpPr>
            <a:spLocks noChangeArrowheads="1"/>
          </p:cNvSpPr>
          <p:nvPr/>
        </p:nvSpPr>
        <p:spPr bwMode="auto">
          <a:xfrm>
            <a:off x="2514600" y="4108450"/>
            <a:ext cx="457200" cy="420688"/>
          </a:xfrm>
          <a:prstGeom prst="rect">
            <a:avLst/>
          </a:prstGeom>
          <a:solidFill>
            <a:schemeClr val="tx2"/>
          </a:solidFill>
          <a:ln w="9525">
            <a:solidFill>
              <a:schemeClr val="bg1"/>
            </a:solidFill>
            <a:miter lim="800000"/>
            <a:headEnd/>
            <a:tailEnd/>
          </a:ln>
          <a:effectLst/>
        </p:spPr>
        <p:txBody>
          <a:bodyPr wrap="none" lIns="92075" tIns="46038" rIns="92075" bIns="46038" anchor="ctr"/>
          <a:lstStyle/>
          <a:p>
            <a:pPr algn="ctr"/>
            <a:r>
              <a:rPr lang="en-US" altLang="zh-TW" b="1"/>
              <a:t>25</a:t>
            </a:r>
          </a:p>
        </p:txBody>
      </p:sp>
      <p:sp>
        <p:nvSpPr>
          <p:cNvPr id="92" name="Rectangle 23">
            <a:extLst>
              <a:ext uri="{FF2B5EF4-FFF2-40B4-BE49-F238E27FC236}">
                <a16:creationId xmlns:a16="http://schemas.microsoft.com/office/drawing/2014/main" id="{CD18927F-84E3-F249-B50D-F9B28450F0F6}"/>
              </a:ext>
            </a:extLst>
          </p:cNvPr>
          <p:cNvSpPr>
            <a:spLocks noChangeArrowheads="1"/>
          </p:cNvSpPr>
          <p:nvPr/>
        </p:nvSpPr>
        <p:spPr bwMode="auto">
          <a:xfrm>
            <a:off x="29718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33</a:t>
            </a:r>
          </a:p>
        </p:txBody>
      </p:sp>
      <p:sp>
        <p:nvSpPr>
          <p:cNvPr id="93" name="Rectangle 24">
            <a:extLst>
              <a:ext uri="{FF2B5EF4-FFF2-40B4-BE49-F238E27FC236}">
                <a16:creationId xmlns:a16="http://schemas.microsoft.com/office/drawing/2014/main" id="{9348D997-C15D-414A-BC1D-B9153EE78DA9}"/>
              </a:ext>
            </a:extLst>
          </p:cNvPr>
          <p:cNvSpPr>
            <a:spLocks noChangeArrowheads="1"/>
          </p:cNvSpPr>
          <p:nvPr/>
        </p:nvSpPr>
        <p:spPr bwMode="auto">
          <a:xfrm>
            <a:off x="3886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51</a:t>
            </a:r>
          </a:p>
        </p:txBody>
      </p:sp>
      <p:sp>
        <p:nvSpPr>
          <p:cNvPr id="94" name="Rectangle 25">
            <a:extLst>
              <a:ext uri="{FF2B5EF4-FFF2-40B4-BE49-F238E27FC236}">
                <a16:creationId xmlns:a16="http://schemas.microsoft.com/office/drawing/2014/main" id="{D26B0FD6-A63E-9D47-A9EF-5A4411C49A41}"/>
              </a:ext>
            </a:extLst>
          </p:cNvPr>
          <p:cNvSpPr>
            <a:spLocks noChangeArrowheads="1"/>
          </p:cNvSpPr>
          <p:nvPr/>
        </p:nvSpPr>
        <p:spPr bwMode="auto">
          <a:xfrm>
            <a:off x="34290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43</a:t>
            </a:r>
          </a:p>
        </p:txBody>
      </p:sp>
      <p:sp>
        <p:nvSpPr>
          <p:cNvPr id="95" name="Rectangle 26" descr="Outlined diamond">
            <a:extLst>
              <a:ext uri="{FF2B5EF4-FFF2-40B4-BE49-F238E27FC236}">
                <a16:creationId xmlns:a16="http://schemas.microsoft.com/office/drawing/2014/main" id="{337CBFAA-E4CE-3B4B-9A68-B8343A39BE72}"/>
              </a:ext>
            </a:extLst>
          </p:cNvPr>
          <p:cNvSpPr>
            <a:spLocks noChangeArrowheads="1"/>
          </p:cNvSpPr>
          <p:nvPr/>
        </p:nvSpPr>
        <p:spPr bwMode="auto">
          <a:xfrm>
            <a:off x="4343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53</a:t>
            </a:r>
          </a:p>
        </p:txBody>
      </p:sp>
      <p:sp>
        <p:nvSpPr>
          <p:cNvPr id="96" name="Rectangle 27" descr="Outlined diamond">
            <a:extLst>
              <a:ext uri="{FF2B5EF4-FFF2-40B4-BE49-F238E27FC236}">
                <a16:creationId xmlns:a16="http://schemas.microsoft.com/office/drawing/2014/main" id="{822446FE-E195-444F-AE40-BEA9CFE372CC}"/>
              </a:ext>
            </a:extLst>
          </p:cNvPr>
          <p:cNvSpPr>
            <a:spLocks noChangeArrowheads="1"/>
          </p:cNvSpPr>
          <p:nvPr/>
        </p:nvSpPr>
        <p:spPr bwMode="auto">
          <a:xfrm>
            <a:off x="5715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84</a:t>
            </a:r>
          </a:p>
        </p:txBody>
      </p:sp>
      <p:sp>
        <p:nvSpPr>
          <p:cNvPr id="97" name="Rectangle 28" descr="Outlined diamond">
            <a:extLst>
              <a:ext uri="{FF2B5EF4-FFF2-40B4-BE49-F238E27FC236}">
                <a16:creationId xmlns:a16="http://schemas.microsoft.com/office/drawing/2014/main" id="{D45CC808-9A4B-AD40-A602-8DC41DAADA18}"/>
              </a:ext>
            </a:extLst>
          </p:cNvPr>
          <p:cNvSpPr>
            <a:spLocks noChangeArrowheads="1"/>
          </p:cNvSpPr>
          <p:nvPr/>
        </p:nvSpPr>
        <p:spPr bwMode="auto">
          <a:xfrm>
            <a:off x="5257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72</a:t>
            </a:r>
          </a:p>
        </p:txBody>
      </p:sp>
      <p:sp>
        <p:nvSpPr>
          <p:cNvPr id="98" name="Rectangle 29" descr="Outlined diamond">
            <a:extLst>
              <a:ext uri="{FF2B5EF4-FFF2-40B4-BE49-F238E27FC236}">
                <a16:creationId xmlns:a16="http://schemas.microsoft.com/office/drawing/2014/main" id="{8C06826F-210E-4E46-AD10-FF7C394D8ED1}"/>
              </a:ext>
            </a:extLst>
          </p:cNvPr>
          <p:cNvSpPr>
            <a:spLocks noChangeArrowheads="1"/>
          </p:cNvSpPr>
          <p:nvPr/>
        </p:nvSpPr>
        <p:spPr bwMode="auto">
          <a:xfrm>
            <a:off x="6172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93</a:t>
            </a:r>
          </a:p>
        </p:txBody>
      </p:sp>
      <p:sp>
        <p:nvSpPr>
          <p:cNvPr id="99" name="Rectangle 30" descr="Outlined diamond">
            <a:extLst>
              <a:ext uri="{FF2B5EF4-FFF2-40B4-BE49-F238E27FC236}">
                <a16:creationId xmlns:a16="http://schemas.microsoft.com/office/drawing/2014/main" id="{A53505E6-DCAB-434E-9CBB-7CC4DA8E7314}"/>
              </a:ext>
            </a:extLst>
          </p:cNvPr>
          <p:cNvSpPr>
            <a:spLocks noChangeArrowheads="1"/>
          </p:cNvSpPr>
          <p:nvPr/>
        </p:nvSpPr>
        <p:spPr bwMode="auto">
          <a:xfrm>
            <a:off x="6629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95</a:t>
            </a:r>
          </a:p>
        </p:txBody>
      </p:sp>
      <p:sp>
        <p:nvSpPr>
          <p:cNvPr id="100" name="Rectangle 31" descr="Outlined diamond">
            <a:extLst>
              <a:ext uri="{FF2B5EF4-FFF2-40B4-BE49-F238E27FC236}">
                <a16:creationId xmlns:a16="http://schemas.microsoft.com/office/drawing/2014/main" id="{1217D586-DFE4-8D48-A402-FDFCA6712D33}"/>
              </a:ext>
            </a:extLst>
          </p:cNvPr>
          <p:cNvSpPr>
            <a:spLocks noChangeArrowheads="1"/>
          </p:cNvSpPr>
          <p:nvPr/>
        </p:nvSpPr>
        <p:spPr bwMode="auto">
          <a:xfrm>
            <a:off x="7543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97</a:t>
            </a:r>
          </a:p>
        </p:txBody>
      </p:sp>
      <p:sp>
        <p:nvSpPr>
          <p:cNvPr id="101" name="Rectangle 32" descr="Outlined diamond">
            <a:extLst>
              <a:ext uri="{FF2B5EF4-FFF2-40B4-BE49-F238E27FC236}">
                <a16:creationId xmlns:a16="http://schemas.microsoft.com/office/drawing/2014/main" id="{4CAC2308-42A3-4841-977B-C8CC17B846DA}"/>
              </a:ext>
            </a:extLst>
          </p:cNvPr>
          <p:cNvSpPr>
            <a:spLocks noChangeArrowheads="1"/>
          </p:cNvSpPr>
          <p:nvPr/>
        </p:nvSpPr>
        <p:spPr bwMode="auto">
          <a:xfrm>
            <a:off x="7086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96</a:t>
            </a:r>
          </a:p>
        </p:txBody>
      </p:sp>
      <p:sp>
        <p:nvSpPr>
          <p:cNvPr id="102" name="Rectangle 33">
            <a:extLst>
              <a:ext uri="{FF2B5EF4-FFF2-40B4-BE49-F238E27FC236}">
                <a16:creationId xmlns:a16="http://schemas.microsoft.com/office/drawing/2014/main" id="{AA10A23E-BC64-894B-A2BC-FBD8559D132A}"/>
              </a:ext>
            </a:extLst>
          </p:cNvPr>
          <p:cNvSpPr>
            <a:spLocks noChangeArrowheads="1"/>
          </p:cNvSpPr>
          <p:nvPr/>
        </p:nvSpPr>
        <p:spPr bwMode="auto">
          <a:xfrm>
            <a:off x="11430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6</a:t>
            </a:r>
          </a:p>
        </p:txBody>
      </p:sp>
      <p:sp>
        <p:nvSpPr>
          <p:cNvPr id="103" name="Rectangle 34">
            <a:extLst>
              <a:ext uri="{FF2B5EF4-FFF2-40B4-BE49-F238E27FC236}">
                <a16:creationId xmlns:a16="http://schemas.microsoft.com/office/drawing/2014/main" id="{17D831FA-48E1-8641-97E0-184A40EC2CCA}"/>
              </a:ext>
            </a:extLst>
          </p:cNvPr>
          <p:cNvSpPr>
            <a:spLocks noChangeArrowheads="1"/>
          </p:cNvSpPr>
          <p:nvPr/>
        </p:nvSpPr>
        <p:spPr bwMode="auto">
          <a:xfrm>
            <a:off x="1171575" y="5102225"/>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lo</a:t>
            </a:r>
          </a:p>
        </p:txBody>
      </p:sp>
      <p:sp>
        <p:nvSpPr>
          <p:cNvPr id="104" name="Line 35">
            <a:extLst>
              <a:ext uri="{FF2B5EF4-FFF2-40B4-BE49-F238E27FC236}">
                <a16:creationId xmlns:a16="http://schemas.microsoft.com/office/drawing/2014/main" id="{8D770189-3DB5-B541-96E2-920ADFF14B63}"/>
              </a:ext>
            </a:extLst>
          </p:cNvPr>
          <p:cNvSpPr>
            <a:spLocks noChangeShapeType="1"/>
          </p:cNvSpPr>
          <p:nvPr/>
        </p:nvSpPr>
        <p:spPr bwMode="auto">
          <a:xfrm flipV="1">
            <a:off x="1355725" y="4838700"/>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105" name="Rectangle 39">
            <a:extLst>
              <a:ext uri="{FF2B5EF4-FFF2-40B4-BE49-F238E27FC236}">
                <a16:creationId xmlns:a16="http://schemas.microsoft.com/office/drawing/2014/main" id="{00185097-3ADA-E249-B529-CC7B10C9E446}"/>
              </a:ext>
            </a:extLst>
          </p:cNvPr>
          <p:cNvSpPr>
            <a:spLocks noChangeArrowheads="1"/>
          </p:cNvSpPr>
          <p:nvPr/>
        </p:nvSpPr>
        <p:spPr bwMode="auto">
          <a:xfrm>
            <a:off x="2486025" y="5103813"/>
            <a:ext cx="50482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mid</a:t>
            </a:r>
          </a:p>
        </p:txBody>
      </p:sp>
      <p:sp>
        <p:nvSpPr>
          <p:cNvPr id="106" name="Line 40">
            <a:extLst>
              <a:ext uri="{FF2B5EF4-FFF2-40B4-BE49-F238E27FC236}">
                <a16:creationId xmlns:a16="http://schemas.microsoft.com/office/drawing/2014/main" id="{F5BA66AA-265C-D544-BF7C-8E0BC4503268}"/>
              </a:ext>
            </a:extLst>
          </p:cNvPr>
          <p:cNvSpPr>
            <a:spLocks noChangeShapeType="1"/>
          </p:cNvSpPr>
          <p:nvPr/>
        </p:nvSpPr>
        <p:spPr bwMode="auto">
          <a:xfrm flipV="1">
            <a:off x="2722563" y="4840288"/>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107" name="Rectangle 42">
            <a:extLst>
              <a:ext uri="{FF2B5EF4-FFF2-40B4-BE49-F238E27FC236}">
                <a16:creationId xmlns:a16="http://schemas.microsoft.com/office/drawing/2014/main" id="{357E9D00-9839-E344-9957-DC8787BDF4EA}"/>
              </a:ext>
            </a:extLst>
          </p:cNvPr>
          <p:cNvSpPr>
            <a:spLocks noChangeArrowheads="1"/>
          </p:cNvSpPr>
          <p:nvPr/>
        </p:nvSpPr>
        <p:spPr bwMode="auto">
          <a:xfrm>
            <a:off x="3914775" y="5103813"/>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hi</a:t>
            </a:r>
          </a:p>
        </p:txBody>
      </p:sp>
      <p:sp>
        <p:nvSpPr>
          <p:cNvPr id="108" name="Line 43">
            <a:extLst>
              <a:ext uri="{FF2B5EF4-FFF2-40B4-BE49-F238E27FC236}">
                <a16:creationId xmlns:a16="http://schemas.microsoft.com/office/drawing/2014/main" id="{8CD9A2AE-3A63-CB42-9B47-2CB979454B57}"/>
              </a:ext>
            </a:extLst>
          </p:cNvPr>
          <p:cNvSpPr>
            <a:spLocks noChangeShapeType="1"/>
          </p:cNvSpPr>
          <p:nvPr/>
        </p:nvSpPr>
        <p:spPr bwMode="auto">
          <a:xfrm flipV="1">
            <a:off x="4095750" y="4840288"/>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109" name="Oval 81">
            <a:extLst>
              <a:ext uri="{FF2B5EF4-FFF2-40B4-BE49-F238E27FC236}">
                <a16:creationId xmlns:a16="http://schemas.microsoft.com/office/drawing/2014/main" id="{1D0EE050-351F-CD4F-9EE2-E96C76B1D9B5}"/>
              </a:ext>
            </a:extLst>
          </p:cNvPr>
          <p:cNvSpPr>
            <a:spLocks noChangeArrowheads="1"/>
          </p:cNvSpPr>
          <p:nvPr/>
        </p:nvSpPr>
        <p:spPr bwMode="auto">
          <a:xfrm>
            <a:off x="2558088" y="4143383"/>
            <a:ext cx="357187" cy="357187"/>
          </a:xfrm>
          <a:prstGeom prst="ellipse">
            <a:avLst/>
          </a:prstGeom>
          <a:noFill/>
          <a:ln w="57150">
            <a:solidFill>
              <a:srgbClr val="FF0000"/>
            </a:solidFill>
            <a:round/>
            <a:headEnd/>
            <a:tailEnd/>
          </a:ln>
        </p:spPr>
        <p:txBody>
          <a:bodyPr wrap="none" anchor="ctr"/>
          <a:lstStyle/>
          <a:p>
            <a:endParaRPr lang="zh-TW" altLang="en-US"/>
          </a:p>
        </p:txBody>
      </p:sp>
    </p:spTree>
    <p:extLst>
      <p:ext uri="{BB962C8B-B14F-4D97-AF65-F5344CB8AC3E}">
        <p14:creationId xmlns:p14="http://schemas.microsoft.com/office/powerpoint/2010/main" val="29752414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23E9A9-D23D-C24A-988F-ED25394C045A}"/>
              </a:ext>
            </a:extLst>
          </p:cNvPr>
          <p:cNvSpPr>
            <a:spLocks noGrp="1"/>
          </p:cNvSpPr>
          <p:nvPr>
            <p:ph type="sldNum" sz="quarter" idx="12"/>
          </p:nvPr>
        </p:nvSpPr>
        <p:spPr/>
        <p:txBody>
          <a:bodyPr/>
          <a:lstStyle/>
          <a:p>
            <a:fld id="{4E77BC79-9480-1042-96E1-82B94DA0811E}" type="slidenum">
              <a:rPr lang="en-US" smtClean="0"/>
              <a:t>22</a:t>
            </a:fld>
            <a:endParaRPr lang="en-US"/>
          </a:p>
        </p:txBody>
      </p:sp>
      <p:sp>
        <p:nvSpPr>
          <p:cNvPr id="3" name="Title 2">
            <a:extLst>
              <a:ext uri="{FF2B5EF4-FFF2-40B4-BE49-F238E27FC236}">
                <a16:creationId xmlns:a16="http://schemas.microsoft.com/office/drawing/2014/main" id="{BA89E2F8-DDA9-2149-AC7C-8E1B4C474993}"/>
              </a:ext>
            </a:extLst>
          </p:cNvPr>
          <p:cNvSpPr>
            <a:spLocks noGrp="1"/>
          </p:cNvSpPr>
          <p:nvPr>
            <p:ph type="title"/>
          </p:nvPr>
        </p:nvSpPr>
        <p:spPr/>
        <p:txBody>
          <a:bodyPr/>
          <a:lstStyle/>
          <a:p>
            <a:r>
              <a:rPr lang="en-US" dirty="0"/>
              <a:t>Binary Tree Example</a:t>
            </a:r>
          </a:p>
        </p:txBody>
      </p:sp>
      <p:sp>
        <p:nvSpPr>
          <p:cNvPr id="4" name="Content Placeholder 3">
            <a:extLst>
              <a:ext uri="{FF2B5EF4-FFF2-40B4-BE49-F238E27FC236}">
                <a16:creationId xmlns:a16="http://schemas.microsoft.com/office/drawing/2014/main" id="{9B452B2A-FD55-3A4C-80B8-CF0DA126EF17}"/>
              </a:ext>
            </a:extLst>
          </p:cNvPr>
          <p:cNvSpPr>
            <a:spLocks noGrp="1"/>
          </p:cNvSpPr>
          <p:nvPr>
            <p:ph idx="1"/>
          </p:nvPr>
        </p:nvSpPr>
        <p:spPr/>
        <p:txBody>
          <a:bodyPr/>
          <a:lstStyle/>
          <a:p>
            <a:r>
              <a:rPr lang="en-US" dirty="0"/>
              <a:t>Search the value 33</a:t>
            </a:r>
          </a:p>
          <a:p>
            <a:endParaRPr lang="en-US" dirty="0"/>
          </a:p>
        </p:txBody>
      </p:sp>
      <p:sp>
        <p:nvSpPr>
          <p:cNvPr id="42" name="Rectangle 4">
            <a:extLst>
              <a:ext uri="{FF2B5EF4-FFF2-40B4-BE49-F238E27FC236}">
                <a16:creationId xmlns:a16="http://schemas.microsoft.com/office/drawing/2014/main" id="{61D0D5B5-D059-BC44-89E4-D1B1F7F6C9B1}"/>
              </a:ext>
            </a:extLst>
          </p:cNvPr>
          <p:cNvSpPr>
            <a:spLocks noChangeArrowheads="1"/>
          </p:cNvSpPr>
          <p:nvPr/>
        </p:nvSpPr>
        <p:spPr bwMode="auto">
          <a:xfrm>
            <a:off x="4800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8</a:t>
            </a:r>
          </a:p>
        </p:txBody>
      </p:sp>
      <p:sp>
        <p:nvSpPr>
          <p:cNvPr id="43" name="Rectangle 5">
            <a:extLst>
              <a:ext uri="{FF2B5EF4-FFF2-40B4-BE49-F238E27FC236}">
                <a16:creationId xmlns:a16="http://schemas.microsoft.com/office/drawing/2014/main" id="{818E20A3-7676-864F-BF96-147AB18B8C53}"/>
              </a:ext>
            </a:extLst>
          </p:cNvPr>
          <p:cNvSpPr>
            <a:spLocks noChangeArrowheads="1"/>
          </p:cNvSpPr>
          <p:nvPr/>
        </p:nvSpPr>
        <p:spPr bwMode="auto">
          <a:xfrm>
            <a:off x="2057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2</a:t>
            </a:r>
          </a:p>
        </p:txBody>
      </p:sp>
      <p:sp>
        <p:nvSpPr>
          <p:cNvPr id="44" name="Rectangle 6">
            <a:extLst>
              <a:ext uri="{FF2B5EF4-FFF2-40B4-BE49-F238E27FC236}">
                <a16:creationId xmlns:a16="http://schemas.microsoft.com/office/drawing/2014/main" id="{56657744-7731-9740-A71A-85A15EB11581}"/>
              </a:ext>
            </a:extLst>
          </p:cNvPr>
          <p:cNvSpPr>
            <a:spLocks noChangeArrowheads="1"/>
          </p:cNvSpPr>
          <p:nvPr/>
        </p:nvSpPr>
        <p:spPr bwMode="auto">
          <a:xfrm>
            <a:off x="1600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a:t>
            </a:r>
          </a:p>
        </p:txBody>
      </p:sp>
      <p:sp>
        <p:nvSpPr>
          <p:cNvPr id="45" name="Rectangle 7">
            <a:extLst>
              <a:ext uri="{FF2B5EF4-FFF2-40B4-BE49-F238E27FC236}">
                <a16:creationId xmlns:a16="http://schemas.microsoft.com/office/drawing/2014/main" id="{CF582CA6-E602-EF4D-BFA5-D1EF9DD62F7D}"/>
              </a:ext>
            </a:extLst>
          </p:cNvPr>
          <p:cNvSpPr>
            <a:spLocks noChangeArrowheads="1"/>
          </p:cNvSpPr>
          <p:nvPr/>
        </p:nvSpPr>
        <p:spPr bwMode="auto">
          <a:xfrm>
            <a:off x="2514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3</a:t>
            </a:r>
          </a:p>
        </p:txBody>
      </p:sp>
      <p:sp>
        <p:nvSpPr>
          <p:cNvPr id="46" name="Rectangle 8">
            <a:extLst>
              <a:ext uri="{FF2B5EF4-FFF2-40B4-BE49-F238E27FC236}">
                <a16:creationId xmlns:a16="http://schemas.microsoft.com/office/drawing/2014/main" id="{987D3128-EDB4-9241-B999-29DD2A0A2345}"/>
              </a:ext>
            </a:extLst>
          </p:cNvPr>
          <p:cNvSpPr>
            <a:spLocks noChangeArrowheads="1"/>
          </p:cNvSpPr>
          <p:nvPr/>
        </p:nvSpPr>
        <p:spPr bwMode="auto">
          <a:xfrm>
            <a:off x="2971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4</a:t>
            </a:r>
          </a:p>
        </p:txBody>
      </p:sp>
      <p:sp>
        <p:nvSpPr>
          <p:cNvPr id="47" name="Rectangle 9">
            <a:extLst>
              <a:ext uri="{FF2B5EF4-FFF2-40B4-BE49-F238E27FC236}">
                <a16:creationId xmlns:a16="http://schemas.microsoft.com/office/drawing/2014/main" id="{B1C3D8EB-5BFE-D744-A958-84D2BB12B0B7}"/>
              </a:ext>
            </a:extLst>
          </p:cNvPr>
          <p:cNvSpPr>
            <a:spLocks noChangeArrowheads="1"/>
          </p:cNvSpPr>
          <p:nvPr/>
        </p:nvSpPr>
        <p:spPr bwMode="auto">
          <a:xfrm>
            <a:off x="3886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6</a:t>
            </a:r>
          </a:p>
        </p:txBody>
      </p:sp>
      <p:sp>
        <p:nvSpPr>
          <p:cNvPr id="48" name="Rectangle 10">
            <a:extLst>
              <a:ext uri="{FF2B5EF4-FFF2-40B4-BE49-F238E27FC236}">
                <a16:creationId xmlns:a16="http://schemas.microsoft.com/office/drawing/2014/main" id="{2D8FF318-B1DC-C54C-8066-FD77568E89EF}"/>
              </a:ext>
            </a:extLst>
          </p:cNvPr>
          <p:cNvSpPr>
            <a:spLocks noChangeArrowheads="1"/>
          </p:cNvSpPr>
          <p:nvPr/>
        </p:nvSpPr>
        <p:spPr bwMode="auto">
          <a:xfrm>
            <a:off x="3429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5</a:t>
            </a:r>
          </a:p>
        </p:txBody>
      </p:sp>
      <p:sp>
        <p:nvSpPr>
          <p:cNvPr id="49" name="Rectangle 11">
            <a:extLst>
              <a:ext uri="{FF2B5EF4-FFF2-40B4-BE49-F238E27FC236}">
                <a16:creationId xmlns:a16="http://schemas.microsoft.com/office/drawing/2014/main" id="{BE1222BD-615C-2545-B33F-7352247A9904}"/>
              </a:ext>
            </a:extLst>
          </p:cNvPr>
          <p:cNvSpPr>
            <a:spLocks noChangeArrowheads="1"/>
          </p:cNvSpPr>
          <p:nvPr/>
        </p:nvSpPr>
        <p:spPr bwMode="auto">
          <a:xfrm>
            <a:off x="4343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7</a:t>
            </a:r>
          </a:p>
        </p:txBody>
      </p:sp>
      <p:sp>
        <p:nvSpPr>
          <p:cNvPr id="50" name="Rectangle 12">
            <a:extLst>
              <a:ext uri="{FF2B5EF4-FFF2-40B4-BE49-F238E27FC236}">
                <a16:creationId xmlns:a16="http://schemas.microsoft.com/office/drawing/2014/main" id="{E5D96EC6-15B6-9C48-871F-AECCF15A8CEE}"/>
              </a:ext>
            </a:extLst>
          </p:cNvPr>
          <p:cNvSpPr>
            <a:spLocks noChangeArrowheads="1"/>
          </p:cNvSpPr>
          <p:nvPr/>
        </p:nvSpPr>
        <p:spPr bwMode="auto">
          <a:xfrm>
            <a:off x="5715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10</a:t>
            </a:r>
          </a:p>
        </p:txBody>
      </p:sp>
      <p:sp>
        <p:nvSpPr>
          <p:cNvPr id="51" name="Rectangle 13">
            <a:extLst>
              <a:ext uri="{FF2B5EF4-FFF2-40B4-BE49-F238E27FC236}">
                <a16:creationId xmlns:a16="http://schemas.microsoft.com/office/drawing/2014/main" id="{7A7A2D60-2743-3444-844C-1FE4CD5CB4E5}"/>
              </a:ext>
            </a:extLst>
          </p:cNvPr>
          <p:cNvSpPr>
            <a:spLocks noChangeArrowheads="1"/>
          </p:cNvSpPr>
          <p:nvPr/>
        </p:nvSpPr>
        <p:spPr bwMode="auto">
          <a:xfrm>
            <a:off x="5257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9</a:t>
            </a:r>
          </a:p>
        </p:txBody>
      </p:sp>
      <p:sp>
        <p:nvSpPr>
          <p:cNvPr id="52" name="Rectangle 14">
            <a:extLst>
              <a:ext uri="{FF2B5EF4-FFF2-40B4-BE49-F238E27FC236}">
                <a16:creationId xmlns:a16="http://schemas.microsoft.com/office/drawing/2014/main" id="{3B0C5F7B-623E-564C-8D7C-DC56D0D13810}"/>
              </a:ext>
            </a:extLst>
          </p:cNvPr>
          <p:cNvSpPr>
            <a:spLocks noChangeArrowheads="1"/>
          </p:cNvSpPr>
          <p:nvPr/>
        </p:nvSpPr>
        <p:spPr bwMode="auto">
          <a:xfrm>
            <a:off x="6172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11</a:t>
            </a:r>
          </a:p>
        </p:txBody>
      </p:sp>
      <p:sp>
        <p:nvSpPr>
          <p:cNvPr id="53" name="Rectangle 15">
            <a:extLst>
              <a:ext uri="{FF2B5EF4-FFF2-40B4-BE49-F238E27FC236}">
                <a16:creationId xmlns:a16="http://schemas.microsoft.com/office/drawing/2014/main" id="{1E955C59-7186-1A4C-9D4F-71E34B364A2D}"/>
              </a:ext>
            </a:extLst>
          </p:cNvPr>
          <p:cNvSpPr>
            <a:spLocks noChangeArrowheads="1"/>
          </p:cNvSpPr>
          <p:nvPr/>
        </p:nvSpPr>
        <p:spPr bwMode="auto">
          <a:xfrm>
            <a:off x="6629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12</a:t>
            </a:r>
          </a:p>
        </p:txBody>
      </p:sp>
      <p:sp>
        <p:nvSpPr>
          <p:cNvPr id="54" name="Rectangle 16">
            <a:extLst>
              <a:ext uri="{FF2B5EF4-FFF2-40B4-BE49-F238E27FC236}">
                <a16:creationId xmlns:a16="http://schemas.microsoft.com/office/drawing/2014/main" id="{D1F2B967-4EE4-2F43-B348-C674360DC59C}"/>
              </a:ext>
            </a:extLst>
          </p:cNvPr>
          <p:cNvSpPr>
            <a:spLocks noChangeArrowheads="1"/>
          </p:cNvSpPr>
          <p:nvPr/>
        </p:nvSpPr>
        <p:spPr bwMode="auto">
          <a:xfrm>
            <a:off x="7543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14</a:t>
            </a:r>
          </a:p>
        </p:txBody>
      </p:sp>
      <p:sp>
        <p:nvSpPr>
          <p:cNvPr id="55" name="Rectangle 17">
            <a:extLst>
              <a:ext uri="{FF2B5EF4-FFF2-40B4-BE49-F238E27FC236}">
                <a16:creationId xmlns:a16="http://schemas.microsoft.com/office/drawing/2014/main" id="{B2DEF3F7-0DD5-6C4E-B085-28CBF2027F88}"/>
              </a:ext>
            </a:extLst>
          </p:cNvPr>
          <p:cNvSpPr>
            <a:spLocks noChangeArrowheads="1"/>
          </p:cNvSpPr>
          <p:nvPr/>
        </p:nvSpPr>
        <p:spPr bwMode="auto">
          <a:xfrm>
            <a:off x="7086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13</a:t>
            </a:r>
          </a:p>
        </p:txBody>
      </p:sp>
      <p:sp>
        <p:nvSpPr>
          <p:cNvPr id="56" name="Rectangle 18">
            <a:extLst>
              <a:ext uri="{FF2B5EF4-FFF2-40B4-BE49-F238E27FC236}">
                <a16:creationId xmlns:a16="http://schemas.microsoft.com/office/drawing/2014/main" id="{09ED5B02-B10D-6B47-8613-35E0EF0D7432}"/>
              </a:ext>
            </a:extLst>
          </p:cNvPr>
          <p:cNvSpPr>
            <a:spLocks noChangeArrowheads="1"/>
          </p:cNvSpPr>
          <p:nvPr/>
        </p:nvSpPr>
        <p:spPr bwMode="auto">
          <a:xfrm>
            <a:off x="1143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0</a:t>
            </a:r>
          </a:p>
        </p:txBody>
      </p:sp>
      <p:sp>
        <p:nvSpPr>
          <p:cNvPr id="57" name="Rectangle 19" descr="Outlined diamond">
            <a:extLst>
              <a:ext uri="{FF2B5EF4-FFF2-40B4-BE49-F238E27FC236}">
                <a16:creationId xmlns:a16="http://schemas.microsoft.com/office/drawing/2014/main" id="{352473A9-98C2-2D40-AC39-8225715B145A}"/>
              </a:ext>
            </a:extLst>
          </p:cNvPr>
          <p:cNvSpPr>
            <a:spLocks noChangeArrowheads="1"/>
          </p:cNvSpPr>
          <p:nvPr/>
        </p:nvSpPr>
        <p:spPr bwMode="auto">
          <a:xfrm>
            <a:off x="4800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64</a:t>
            </a:r>
          </a:p>
        </p:txBody>
      </p:sp>
      <p:sp>
        <p:nvSpPr>
          <p:cNvPr id="58" name="Rectangle 20" descr="Outlined diamond">
            <a:extLst>
              <a:ext uri="{FF2B5EF4-FFF2-40B4-BE49-F238E27FC236}">
                <a16:creationId xmlns:a16="http://schemas.microsoft.com/office/drawing/2014/main" id="{A87CC1AB-2EA1-FB40-AEAC-36F937E0EDFA}"/>
              </a:ext>
            </a:extLst>
          </p:cNvPr>
          <p:cNvSpPr>
            <a:spLocks noChangeArrowheads="1"/>
          </p:cNvSpPr>
          <p:nvPr/>
        </p:nvSpPr>
        <p:spPr bwMode="auto">
          <a:xfrm>
            <a:off x="2057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14</a:t>
            </a:r>
          </a:p>
        </p:txBody>
      </p:sp>
      <p:sp>
        <p:nvSpPr>
          <p:cNvPr id="59" name="Rectangle 21" descr="Outlined diamond">
            <a:extLst>
              <a:ext uri="{FF2B5EF4-FFF2-40B4-BE49-F238E27FC236}">
                <a16:creationId xmlns:a16="http://schemas.microsoft.com/office/drawing/2014/main" id="{42F5F2F8-834C-1345-AA18-B4B4524BBECD}"/>
              </a:ext>
            </a:extLst>
          </p:cNvPr>
          <p:cNvSpPr>
            <a:spLocks noChangeArrowheads="1"/>
          </p:cNvSpPr>
          <p:nvPr/>
        </p:nvSpPr>
        <p:spPr bwMode="auto">
          <a:xfrm>
            <a:off x="1600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13</a:t>
            </a:r>
          </a:p>
        </p:txBody>
      </p:sp>
      <p:sp>
        <p:nvSpPr>
          <p:cNvPr id="60" name="Rectangle 22" descr="Outlined diamond">
            <a:extLst>
              <a:ext uri="{FF2B5EF4-FFF2-40B4-BE49-F238E27FC236}">
                <a16:creationId xmlns:a16="http://schemas.microsoft.com/office/drawing/2014/main" id="{3420730D-F467-CC4F-81A6-0825E742FFD7}"/>
              </a:ext>
            </a:extLst>
          </p:cNvPr>
          <p:cNvSpPr>
            <a:spLocks noChangeArrowheads="1"/>
          </p:cNvSpPr>
          <p:nvPr/>
        </p:nvSpPr>
        <p:spPr bwMode="auto">
          <a:xfrm>
            <a:off x="2514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25</a:t>
            </a:r>
          </a:p>
        </p:txBody>
      </p:sp>
      <p:sp>
        <p:nvSpPr>
          <p:cNvPr id="61" name="Rectangle 23">
            <a:extLst>
              <a:ext uri="{FF2B5EF4-FFF2-40B4-BE49-F238E27FC236}">
                <a16:creationId xmlns:a16="http://schemas.microsoft.com/office/drawing/2014/main" id="{AFE985DE-C502-F94C-94F7-7792AD101A8F}"/>
              </a:ext>
            </a:extLst>
          </p:cNvPr>
          <p:cNvSpPr>
            <a:spLocks noChangeArrowheads="1"/>
          </p:cNvSpPr>
          <p:nvPr/>
        </p:nvSpPr>
        <p:spPr bwMode="auto">
          <a:xfrm>
            <a:off x="29718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33</a:t>
            </a:r>
          </a:p>
        </p:txBody>
      </p:sp>
      <p:sp>
        <p:nvSpPr>
          <p:cNvPr id="62" name="Rectangle 24">
            <a:extLst>
              <a:ext uri="{FF2B5EF4-FFF2-40B4-BE49-F238E27FC236}">
                <a16:creationId xmlns:a16="http://schemas.microsoft.com/office/drawing/2014/main" id="{25F89500-6D95-E243-A230-0578EC80EF23}"/>
              </a:ext>
            </a:extLst>
          </p:cNvPr>
          <p:cNvSpPr>
            <a:spLocks noChangeArrowheads="1"/>
          </p:cNvSpPr>
          <p:nvPr/>
        </p:nvSpPr>
        <p:spPr bwMode="auto">
          <a:xfrm>
            <a:off x="3886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51</a:t>
            </a:r>
          </a:p>
        </p:txBody>
      </p:sp>
      <p:sp>
        <p:nvSpPr>
          <p:cNvPr id="63" name="Rectangle 25">
            <a:extLst>
              <a:ext uri="{FF2B5EF4-FFF2-40B4-BE49-F238E27FC236}">
                <a16:creationId xmlns:a16="http://schemas.microsoft.com/office/drawing/2014/main" id="{CFED7262-C073-9946-97A1-B8AA39EBB8A8}"/>
              </a:ext>
            </a:extLst>
          </p:cNvPr>
          <p:cNvSpPr>
            <a:spLocks noChangeArrowheads="1"/>
          </p:cNvSpPr>
          <p:nvPr/>
        </p:nvSpPr>
        <p:spPr bwMode="auto">
          <a:xfrm>
            <a:off x="34290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43</a:t>
            </a:r>
          </a:p>
        </p:txBody>
      </p:sp>
      <p:sp>
        <p:nvSpPr>
          <p:cNvPr id="64" name="Rectangle 26" descr="Outlined diamond">
            <a:extLst>
              <a:ext uri="{FF2B5EF4-FFF2-40B4-BE49-F238E27FC236}">
                <a16:creationId xmlns:a16="http://schemas.microsoft.com/office/drawing/2014/main" id="{2E86C707-140D-4347-996B-A8BFD1DA0F2A}"/>
              </a:ext>
            </a:extLst>
          </p:cNvPr>
          <p:cNvSpPr>
            <a:spLocks noChangeArrowheads="1"/>
          </p:cNvSpPr>
          <p:nvPr/>
        </p:nvSpPr>
        <p:spPr bwMode="auto">
          <a:xfrm>
            <a:off x="4343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53</a:t>
            </a:r>
          </a:p>
        </p:txBody>
      </p:sp>
      <p:sp>
        <p:nvSpPr>
          <p:cNvPr id="65" name="Rectangle 27" descr="Outlined diamond">
            <a:extLst>
              <a:ext uri="{FF2B5EF4-FFF2-40B4-BE49-F238E27FC236}">
                <a16:creationId xmlns:a16="http://schemas.microsoft.com/office/drawing/2014/main" id="{1DF28D54-7CB7-2C44-B9B7-796989FF47B4}"/>
              </a:ext>
            </a:extLst>
          </p:cNvPr>
          <p:cNvSpPr>
            <a:spLocks noChangeArrowheads="1"/>
          </p:cNvSpPr>
          <p:nvPr/>
        </p:nvSpPr>
        <p:spPr bwMode="auto">
          <a:xfrm>
            <a:off x="5715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84</a:t>
            </a:r>
          </a:p>
        </p:txBody>
      </p:sp>
      <p:sp>
        <p:nvSpPr>
          <p:cNvPr id="66" name="Rectangle 28" descr="Outlined diamond">
            <a:extLst>
              <a:ext uri="{FF2B5EF4-FFF2-40B4-BE49-F238E27FC236}">
                <a16:creationId xmlns:a16="http://schemas.microsoft.com/office/drawing/2014/main" id="{179CA670-FA1E-BD45-BA4B-D0CA1C06B4FC}"/>
              </a:ext>
            </a:extLst>
          </p:cNvPr>
          <p:cNvSpPr>
            <a:spLocks noChangeArrowheads="1"/>
          </p:cNvSpPr>
          <p:nvPr/>
        </p:nvSpPr>
        <p:spPr bwMode="auto">
          <a:xfrm>
            <a:off x="5257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72</a:t>
            </a:r>
          </a:p>
        </p:txBody>
      </p:sp>
      <p:sp>
        <p:nvSpPr>
          <p:cNvPr id="67" name="Rectangle 29" descr="Outlined diamond">
            <a:extLst>
              <a:ext uri="{FF2B5EF4-FFF2-40B4-BE49-F238E27FC236}">
                <a16:creationId xmlns:a16="http://schemas.microsoft.com/office/drawing/2014/main" id="{4C1E868D-8F8C-E44E-A9C3-82E111E7061E}"/>
              </a:ext>
            </a:extLst>
          </p:cNvPr>
          <p:cNvSpPr>
            <a:spLocks noChangeArrowheads="1"/>
          </p:cNvSpPr>
          <p:nvPr/>
        </p:nvSpPr>
        <p:spPr bwMode="auto">
          <a:xfrm>
            <a:off x="6172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93</a:t>
            </a:r>
          </a:p>
        </p:txBody>
      </p:sp>
      <p:sp>
        <p:nvSpPr>
          <p:cNvPr id="68" name="Rectangle 30" descr="Outlined diamond">
            <a:extLst>
              <a:ext uri="{FF2B5EF4-FFF2-40B4-BE49-F238E27FC236}">
                <a16:creationId xmlns:a16="http://schemas.microsoft.com/office/drawing/2014/main" id="{4EEF5151-7E4C-B341-81C6-CB0800CAE34D}"/>
              </a:ext>
            </a:extLst>
          </p:cNvPr>
          <p:cNvSpPr>
            <a:spLocks noChangeArrowheads="1"/>
          </p:cNvSpPr>
          <p:nvPr/>
        </p:nvSpPr>
        <p:spPr bwMode="auto">
          <a:xfrm>
            <a:off x="6629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95</a:t>
            </a:r>
          </a:p>
        </p:txBody>
      </p:sp>
      <p:sp>
        <p:nvSpPr>
          <p:cNvPr id="69" name="Rectangle 31" descr="Outlined diamond">
            <a:extLst>
              <a:ext uri="{FF2B5EF4-FFF2-40B4-BE49-F238E27FC236}">
                <a16:creationId xmlns:a16="http://schemas.microsoft.com/office/drawing/2014/main" id="{82CDAC20-B284-384C-9DEA-A65F96E9B187}"/>
              </a:ext>
            </a:extLst>
          </p:cNvPr>
          <p:cNvSpPr>
            <a:spLocks noChangeArrowheads="1"/>
          </p:cNvSpPr>
          <p:nvPr/>
        </p:nvSpPr>
        <p:spPr bwMode="auto">
          <a:xfrm>
            <a:off x="7543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97</a:t>
            </a:r>
          </a:p>
        </p:txBody>
      </p:sp>
      <p:sp>
        <p:nvSpPr>
          <p:cNvPr id="70" name="Rectangle 32" descr="Outlined diamond">
            <a:extLst>
              <a:ext uri="{FF2B5EF4-FFF2-40B4-BE49-F238E27FC236}">
                <a16:creationId xmlns:a16="http://schemas.microsoft.com/office/drawing/2014/main" id="{52F94105-F1E5-2843-9DFA-09BFF184F3C7}"/>
              </a:ext>
            </a:extLst>
          </p:cNvPr>
          <p:cNvSpPr>
            <a:spLocks noChangeArrowheads="1"/>
          </p:cNvSpPr>
          <p:nvPr/>
        </p:nvSpPr>
        <p:spPr bwMode="auto">
          <a:xfrm>
            <a:off x="7086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96</a:t>
            </a:r>
          </a:p>
        </p:txBody>
      </p:sp>
      <p:sp>
        <p:nvSpPr>
          <p:cNvPr id="71" name="Rectangle 33" descr="Outlined diamond">
            <a:extLst>
              <a:ext uri="{FF2B5EF4-FFF2-40B4-BE49-F238E27FC236}">
                <a16:creationId xmlns:a16="http://schemas.microsoft.com/office/drawing/2014/main" id="{CD31BFEA-166B-2242-9C62-AA841667ECD4}"/>
              </a:ext>
            </a:extLst>
          </p:cNvPr>
          <p:cNvSpPr>
            <a:spLocks noChangeArrowheads="1"/>
          </p:cNvSpPr>
          <p:nvPr/>
        </p:nvSpPr>
        <p:spPr bwMode="auto">
          <a:xfrm>
            <a:off x="1143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6</a:t>
            </a:r>
          </a:p>
        </p:txBody>
      </p:sp>
      <p:sp>
        <p:nvSpPr>
          <p:cNvPr id="72" name="Rectangle 39">
            <a:extLst>
              <a:ext uri="{FF2B5EF4-FFF2-40B4-BE49-F238E27FC236}">
                <a16:creationId xmlns:a16="http://schemas.microsoft.com/office/drawing/2014/main" id="{ADD583E4-8679-5242-93BD-8034DD44A093}"/>
              </a:ext>
            </a:extLst>
          </p:cNvPr>
          <p:cNvSpPr>
            <a:spLocks noChangeArrowheads="1"/>
          </p:cNvSpPr>
          <p:nvPr/>
        </p:nvSpPr>
        <p:spPr bwMode="auto">
          <a:xfrm>
            <a:off x="3009900" y="5103813"/>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lo</a:t>
            </a:r>
          </a:p>
        </p:txBody>
      </p:sp>
      <p:sp>
        <p:nvSpPr>
          <p:cNvPr id="73" name="Line 40">
            <a:extLst>
              <a:ext uri="{FF2B5EF4-FFF2-40B4-BE49-F238E27FC236}">
                <a16:creationId xmlns:a16="http://schemas.microsoft.com/office/drawing/2014/main" id="{C3A27ED8-161F-AB46-99E7-3C735625A9BE}"/>
              </a:ext>
            </a:extLst>
          </p:cNvPr>
          <p:cNvSpPr>
            <a:spLocks noChangeShapeType="1"/>
          </p:cNvSpPr>
          <p:nvPr/>
        </p:nvSpPr>
        <p:spPr bwMode="auto">
          <a:xfrm flipV="1">
            <a:off x="3190875" y="4840288"/>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74" name="Rectangle 42">
            <a:extLst>
              <a:ext uri="{FF2B5EF4-FFF2-40B4-BE49-F238E27FC236}">
                <a16:creationId xmlns:a16="http://schemas.microsoft.com/office/drawing/2014/main" id="{566DA3E2-4DB1-3744-9D9B-0DEB29195853}"/>
              </a:ext>
            </a:extLst>
          </p:cNvPr>
          <p:cNvSpPr>
            <a:spLocks noChangeArrowheads="1"/>
          </p:cNvSpPr>
          <p:nvPr/>
        </p:nvSpPr>
        <p:spPr bwMode="auto">
          <a:xfrm>
            <a:off x="3914775" y="5103813"/>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hi</a:t>
            </a:r>
          </a:p>
        </p:txBody>
      </p:sp>
      <p:sp>
        <p:nvSpPr>
          <p:cNvPr id="75" name="Line 43">
            <a:extLst>
              <a:ext uri="{FF2B5EF4-FFF2-40B4-BE49-F238E27FC236}">
                <a16:creationId xmlns:a16="http://schemas.microsoft.com/office/drawing/2014/main" id="{90129C3C-8BC4-7A47-A443-8D01D320B67F}"/>
              </a:ext>
            </a:extLst>
          </p:cNvPr>
          <p:cNvSpPr>
            <a:spLocks noChangeShapeType="1"/>
          </p:cNvSpPr>
          <p:nvPr/>
        </p:nvSpPr>
        <p:spPr bwMode="auto">
          <a:xfrm flipV="1">
            <a:off x="4095750" y="4840288"/>
            <a:ext cx="0" cy="228600"/>
          </a:xfrm>
          <a:prstGeom prst="line">
            <a:avLst/>
          </a:prstGeom>
          <a:noFill/>
          <a:ln w="9525">
            <a:solidFill>
              <a:schemeClr val="tx1"/>
            </a:solidFill>
            <a:round/>
            <a:headEnd/>
            <a:tailEnd type="triangle" w="sm" len="sm"/>
          </a:ln>
        </p:spPr>
        <p:txBody>
          <a:bodyPr wrap="none" anchor="ctr"/>
          <a:lstStyle/>
          <a:p>
            <a:endParaRPr lang="zh-TW" altLang="en-US"/>
          </a:p>
        </p:txBody>
      </p:sp>
    </p:spTree>
    <p:extLst>
      <p:ext uri="{BB962C8B-B14F-4D97-AF65-F5344CB8AC3E}">
        <p14:creationId xmlns:p14="http://schemas.microsoft.com/office/powerpoint/2010/main" val="35296854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23E9A9-D23D-C24A-988F-ED25394C045A}"/>
              </a:ext>
            </a:extLst>
          </p:cNvPr>
          <p:cNvSpPr>
            <a:spLocks noGrp="1"/>
          </p:cNvSpPr>
          <p:nvPr>
            <p:ph type="sldNum" sz="quarter" idx="12"/>
          </p:nvPr>
        </p:nvSpPr>
        <p:spPr/>
        <p:txBody>
          <a:bodyPr/>
          <a:lstStyle/>
          <a:p>
            <a:fld id="{4E77BC79-9480-1042-96E1-82B94DA0811E}" type="slidenum">
              <a:rPr lang="en-US" smtClean="0"/>
              <a:t>23</a:t>
            </a:fld>
            <a:endParaRPr lang="en-US"/>
          </a:p>
        </p:txBody>
      </p:sp>
      <p:sp>
        <p:nvSpPr>
          <p:cNvPr id="3" name="Title 2">
            <a:extLst>
              <a:ext uri="{FF2B5EF4-FFF2-40B4-BE49-F238E27FC236}">
                <a16:creationId xmlns:a16="http://schemas.microsoft.com/office/drawing/2014/main" id="{BA89E2F8-DDA9-2149-AC7C-8E1B4C474993}"/>
              </a:ext>
            </a:extLst>
          </p:cNvPr>
          <p:cNvSpPr>
            <a:spLocks noGrp="1"/>
          </p:cNvSpPr>
          <p:nvPr>
            <p:ph type="title"/>
          </p:nvPr>
        </p:nvSpPr>
        <p:spPr/>
        <p:txBody>
          <a:bodyPr/>
          <a:lstStyle/>
          <a:p>
            <a:r>
              <a:rPr lang="en-US" dirty="0"/>
              <a:t>Binary Tree Example</a:t>
            </a:r>
          </a:p>
        </p:txBody>
      </p:sp>
      <p:sp>
        <p:nvSpPr>
          <p:cNvPr id="4" name="Content Placeholder 3">
            <a:extLst>
              <a:ext uri="{FF2B5EF4-FFF2-40B4-BE49-F238E27FC236}">
                <a16:creationId xmlns:a16="http://schemas.microsoft.com/office/drawing/2014/main" id="{9B452B2A-FD55-3A4C-80B8-CF0DA126EF17}"/>
              </a:ext>
            </a:extLst>
          </p:cNvPr>
          <p:cNvSpPr>
            <a:spLocks noGrp="1"/>
          </p:cNvSpPr>
          <p:nvPr>
            <p:ph idx="1"/>
          </p:nvPr>
        </p:nvSpPr>
        <p:spPr/>
        <p:txBody>
          <a:bodyPr/>
          <a:lstStyle/>
          <a:p>
            <a:r>
              <a:rPr lang="en-US" dirty="0"/>
              <a:t>Search the value 33</a:t>
            </a:r>
          </a:p>
          <a:p>
            <a:endParaRPr lang="en-US" dirty="0"/>
          </a:p>
        </p:txBody>
      </p:sp>
      <p:sp>
        <p:nvSpPr>
          <p:cNvPr id="39" name="Rectangle 4">
            <a:extLst>
              <a:ext uri="{FF2B5EF4-FFF2-40B4-BE49-F238E27FC236}">
                <a16:creationId xmlns:a16="http://schemas.microsoft.com/office/drawing/2014/main" id="{7340DDF2-7B9A-0246-BA76-4737FB3D9768}"/>
              </a:ext>
            </a:extLst>
          </p:cNvPr>
          <p:cNvSpPr>
            <a:spLocks noChangeArrowheads="1"/>
          </p:cNvSpPr>
          <p:nvPr/>
        </p:nvSpPr>
        <p:spPr bwMode="auto">
          <a:xfrm>
            <a:off x="4800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8</a:t>
            </a:r>
          </a:p>
        </p:txBody>
      </p:sp>
      <p:sp>
        <p:nvSpPr>
          <p:cNvPr id="40" name="Rectangle 5">
            <a:extLst>
              <a:ext uri="{FF2B5EF4-FFF2-40B4-BE49-F238E27FC236}">
                <a16:creationId xmlns:a16="http://schemas.microsoft.com/office/drawing/2014/main" id="{73BF2897-FB00-3D47-9D14-ABAC800696A2}"/>
              </a:ext>
            </a:extLst>
          </p:cNvPr>
          <p:cNvSpPr>
            <a:spLocks noChangeArrowheads="1"/>
          </p:cNvSpPr>
          <p:nvPr/>
        </p:nvSpPr>
        <p:spPr bwMode="auto">
          <a:xfrm>
            <a:off x="2057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2</a:t>
            </a:r>
          </a:p>
        </p:txBody>
      </p:sp>
      <p:sp>
        <p:nvSpPr>
          <p:cNvPr id="41" name="Rectangle 6">
            <a:extLst>
              <a:ext uri="{FF2B5EF4-FFF2-40B4-BE49-F238E27FC236}">
                <a16:creationId xmlns:a16="http://schemas.microsoft.com/office/drawing/2014/main" id="{92A0D35D-F90D-1849-ADB1-B0BFB264433F}"/>
              </a:ext>
            </a:extLst>
          </p:cNvPr>
          <p:cNvSpPr>
            <a:spLocks noChangeArrowheads="1"/>
          </p:cNvSpPr>
          <p:nvPr/>
        </p:nvSpPr>
        <p:spPr bwMode="auto">
          <a:xfrm>
            <a:off x="1600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a:t>
            </a:r>
          </a:p>
        </p:txBody>
      </p:sp>
      <p:sp>
        <p:nvSpPr>
          <p:cNvPr id="76" name="Rectangle 7">
            <a:extLst>
              <a:ext uri="{FF2B5EF4-FFF2-40B4-BE49-F238E27FC236}">
                <a16:creationId xmlns:a16="http://schemas.microsoft.com/office/drawing/2014/main" id="{90146126-2B5A-D447-8749-488ABF8A8C54}"/>
              </a:ext>
            </a:extLst>
          </p:cNvPr>
          <p:cNvSpPr>
            <a:spLocks noChangeArrowheads="1"/>
          </p:cNvSpPr>
          <p:nvPr/>
        </p:nvSpPr>
        <p:spPr bwMode="auto">
          <a:xfrm>
            <a:off x="2514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3</a:t>
            </a:r>
          </a:p>
        </p:txBody>
      </p:sp>
      <p:sp>
        <p:nvSpPr>
          <p:cNvPr id="77" name="Rectangle 8">
            <a:extLst>
              <a:ext uri="{FF2B5EF4-FFF2-40B4-BE49-F238E27FC236}">
                <a16:creationId xmlns:a16="http://schemas.microsoft.com/office/drawing/2014/main" id="{281264F1-1ACD-134D-A2C5-EDE6341D1510}"/>
              </a:ext>
            </a:extLst>
          </p:cNvPr>
          <p:cNvSpPr>
            <a:spLocks noChangeArrowheads="1"/>
          </p:cNvSpPr>
          <p:nvPr/>
        </p:nvSpPr>
        <p:spPr bwMode="auto">
          <a:xfrm>
            <a:off x="2971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4</a:t>
            </a:r>
          </a:p>
        </p:txBody>
      </p:sp>
      <p:sp>
        <p:nvSpPr>
          <p:cNvPr id="78" name="Rectangle 9">
            <a:extLst>
              <a:ext uri="{FF2B5EF4-FFF2-40B4-BE49-F238E27FC236}">
                <a16:creationId xmlns:a16="http://schemas.microsoft.com/office/drawing/2014/main" id="{ED6B185A-57C4-9F4A-A4EF-74D4057F7846}"/>
              </a:ext>
            </a:extLst>
          </p:cNvPr>
          <p:cNvSpPr>
            <a:spLocks noChangeArrowheads="1"/>
          </p:cNvSpPr>
          <p:nvPr/>
        </p:nvSpPr>
        <p:spPr bwMode="auto">
          <a:xfrm>
            <a:off x="3886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6</a:t>
            </a:r>
          </a:p>
        </p:txBody>
      </p:sp>
      <p:sp>
        <p:nvSpPr>
          <p:cNvPr id="79" name="Rectangle 10">
            <a:extLst>
              <a:ext uri="{FF2B5EF4-FFF2-40B4-BE49-F238E27FC236}">
                <a16:creationId xmlns:a16="http://schemas.microsoft.com/office/drawing/2014/main" id="{5F7A2AD2-26B5-A142-957C-21BCC438B436}"/>
              </a:ext>
            </a:extLst>
          </p:cNvPr>
          <p:cNvSpPr>
            <a:spLocks noChangeArrowheads="1"/>
          </p:cNvSpPr>
          <p:nvPr/>
        </p:nvSpPr>
        <p:spPr bwMode="auto">
          <a:xfrm>
            <a:off x="3429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5</a:t>
            </a:r>
          </a:p>
        </p:txBody>
      </p:sp>
      <p:sp>
        <p:nvSpPr>
          <p:cNvPr id="80" name="Rectangle 11">
            <a:extLst>
              <a:ext uri="{FF2B5EF4-FFF2-40B4-BE49-F238E27FC236}">
                <a16:creationId xmlns:a16="http://schemas.microsoft.com/office/drawing/2014/main" id="{F28F1F90-A967-1A46-8362-9D13BA7817D2}"/>
              </a:ext>
            </a:extLst>
          </p:cNvPr>
          <p:cNvSpPr>
            <a:spLocks noChangeArrowheads="1"/>
          </p:cNvSpPr>
          <p:nvPr/>
        </p:nvSpPr>
        <p:spPr bwMode="auto">
          <a:xfrm>
            <a:off x="4343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7</a:t>
            </a:r>
          </a:p>
        </p:txBody>
      </p:sp>
      <p:sp>
        <p:nvSpPr>
          <p:cNvPr id="81" name="Rectangle 12">
            <a:extLst>
              <a:ext uri="{FF2B5EF4-FFF2-40B4-BE49-F238E27FC236}">
                <a16:creationId xmlns:a16="http://schemas.microsoft.com/office/drawing/2014/main" id="{CA52991A-9074-5947-AE01-D06B3054E2C7}"/>
              </a:ext>
            </a:extLst>
          </p:cNvPr>
          <p:cNvSpPr>
            <a:spLocks noChangeArrowheads="1"/>
          </p:cNvSpPr>
          <p:nvPr/>
        </p:nvSpPr>
        <p:spPr bwMode="auto">
          <a:xfrm>
            <a:off x="5715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10</a:t>
            </a:r>
          </a:p>
        </p:txBody>
      </p:sp>
      <p:sp>
        <p:nvSpPr>
          <p:cNvPr id="82" name="Rectangle 13">
            <a:extLst>
              <a:ext uri="{FF2B5EF4-FFF2-40B4-BE49-F238E27FC236}">
                <a16:creationId xmlns:a16="http://schemas.microsoft.com/office/drawing/2014/main" id="{FEF7D4C3-EC8B-EF4C-90C2-84DB5927556F}"/>
              </a:ext>
            </a:extLst>
          </p:cNvPr>
          <p:cNvSpPr>
            <a:spLocks noChangeArrowheads="1"/>
          </p:cNvSpPr>
          <p:nvPr/>
        </p:nvSpPr>
        <p:spPr bwMode="auto">
          <a:xfrm>
            <a:off x="5257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9</a:t>
            </a:r>
          </a:p>
        </p:txBody>
      </p:sp>
      <p:sp>
        <p:nvSpPr>
          <p:cNvPr id="83" name="Rectangle 14">
            <a:extLst>
              <a:ext uri="{FF2B5EF4-FFF2-40B4-BE49-F238E27FC236}">
                <a16:creationId xmlns:a16="http://schemas.microsoft.com/office/drawing/2014/main" id="{2370A303-8A9A-3841-A6A3-D0178DB51110}"/>
              </a:ext>
            </a:extLst>
          </p:cNvPr>
          <p:cNvSpPr>
            <a:spLocks noChangeArrowheads="1"/>
          </p:cNvSpPr>
          <p:nvPr/>
        </p:nvSpPr>
        <p:spPr bwMode="auto">
          <a:xfrm>
            <a:off x="6172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11</a:t>
            </a:r>
          </a:p>
        </p:txBody>
      </p:sp>
      <p:sp>
        <p:nvSpPr>
          <p:cNvPr id="84" name="Rectangle 15">
            <a:extLst>
              <a:ext uri="{FF2B5EF4-FFF2-40B4-BE49-F238E27FC236}">
                <a16:creationId xmlns:a16="http://schemas.microsoft.com/office/drawing/2014/main" id="{A0DD14A3-251B-DE4E-B8D2-A6902B5965BF}"/>
              </a:ext>
            </a:extLst>
          </p:cNvPr>
          <p:cNvSpPr>
            <a:spLocks noChangeArrowheads="1"/>
          </p:cNvSpPr>
          <p:nvPr/>
        </p:nvSpPr>
        <p:spPr bwMode="auto">
          <a:xfrm>
            <a:off x="6629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12</a:t>
            </a:r>
          </a:p>
        </p:txBody>
      </p:sp>
      <p:sp>
        <p:nvSpPr>
          <p:cNvPr id="85" name="Rectangle 16">
            <a:extLst>
              <a:ext uri="{FF2B5EF4-FFF2-40B4-BE49-F238E27FC236}">
                <a16:creationId xmlns:a16="http://schemas.microsoft.com/office/drawing/2014/main" id="{88EC5B18-74DA-0B41-990E-B2215F4D691A}"/>
              </a:ext>
            </a:extLst>
          </p:cNvPr>
          <p:cNvSpPr>
            <a:spLocks noChangeArrowheads="1"/>
          </p:cNvSpPr>
          <p:nvPr/>
        </p:nvSpPr>
        <p:spPr bwMode="auto">
          <a:xfrm>
            <a:off x="7543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14</a:t>
            </a:r>
          </a:p>
        </p:txBody>
      </p:sp>
      <p:sp>
        <p:nvSpPr>
          <p:cNvPr id="86" name="Rectangle 17">
            <a:extLst>
              <a:ext uri="{FF2B5EF4-FFF2-40B4-BE49-F238E27FC236}">
                <a16:creationId xmlns:a16="http://schemas.microsoft.com/office/drawing/2014/main" id="{FF6308AD-DC7B-8342-8B06-CE9AA1696C8A}"/>
              </a:ext>
            </a:extLst>
          </p:cNvPr>
          <p:cNvSpPr>
            <a:spLocks noChangeArrowheads="1"/>
          </p:cNvSpPr>
          <p:nvPr/>
        </p:nvSpPr>
        <p:spPr bwMode="auto">
          <a:xfrm>
            <a:off x="7086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13</a:t>
            </a:r>
          </a:p>
        </p:txBody>
      </p:sp>
      <p:sp>
        <p:nvSpPr>
          <p:cNvPr id="87" name="Rectangle 18">
            <a:extLst>
              <a:ext uri="{FF2B5EF4-FFF2-40B4-BE49-F238E27FC236}">
                <a16:creationId xmlns:a16="http://schemas.microsoft.com/office/drawing/2014/main" id="{5A551528-EB88-1A49-A975-0C3D3D81C433}"/>
              </a:ext>
            </a:extLst>
          </p:cNvPr>
          <p:cNvSpPr>
            <a:spLocks noChangeArrowheads="1"/>
          </p:cNvSpPr>
          <p:nvPr/>
        </p:nvSpPr>
        <p:spPr bwMode="auto">
          <a:xfrm>
            <a:off x="1143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0</a:t>
            </a:r>
          </a:p>
        </p:txBody>
      </p:sp>
      <p:sp>
        <p:nvSpPr>
          <p:cNvPr id="88" name="Rectangle 19" descr="Outlined diamond">
            <a:extLst>
              <a:ext uri="{FF2B5EF4-FFF2-40B4-BE49-F238E27FC236}">
                <a16:creationId xmlns:a16="http://schemas.microsoft.com/office/drawing/2014/main" id="{A85F8596-7221-C746-AD8A-8BD2E1BDDEC3}"/>
              </a:ext>
            </a:extLst>
          </p:cNvPr>
          <p:cNvSpPr>
            <a:spLocks noChangeArrowheads="1"/>
          </p:cNvSpPr>
          <p:nvPr/>
        </p:nvSpPr>
        <p:spPr bwMode="auto">
          <a:xfrm>
            <a:off x="4800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64</a:t>
            </a:r>
          </a:p>
        </p:txBody>
      </p:sp>
      <p:sp>
        <p:nvSpPr>
          <p:cNvPr id="89" name="Rectangle 20" descr="Outlined diamond">
            <a:extLst>
              <a:ext uri="{FF2B5EF4-FFF2-40B4-BE49-F238E27FC236}">
                <a16:creationId xmlns:a16="http://schemas.microsoft.com/office/drawing/2014/main" id="{97056E3C-0C19-F644-90DA-85938D574895}"/>
              </a:ext>
            </a:extLst>
          </p:cNvPr>
          <p:cNvSpPr>
            <a:spLocks noChangeArrowheads="1"/>
          </p:cNvSpPr>
          <p:nvPr/>
        </p:nvSpPr>
        <p:spPr bwMode="auto">
          <a:xfrm>
            <a:off x="2057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14</a:t>
            </a:r>
          </a:p>
        </p:txBody>
      </p:sp>
      <p:sp>
        <p:nvSpPr>
          <p:cNvPr id="90" name="Rectangle 21" descr="Outlined diamond">
            <a:extLst>
              <a:ext uri="{FF2B5EF4-FFF2-40B4-BE49-F238E27FC236}">
                <a16:creationId xmlns:a16="http://schemas.microsoft.com/office/drawing/2014/main" id="{BFBDE238-8D92-634B-BE13-30FA54359384}"/>
              </a:ext>
            </a:extLst>
          </p:cNvPr>
          <p:cNvSpPr>
            <a:spLocks noChangeArrowheads="1"/>
          </p:cNvSpPr>
          <p:nvPr/>
        </p:nvSpPr>
        <p:spPr bwMode="auto">
          <a:xfrm>
            <a:off x="1600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13</a:t>
            </a:r>
          </a:p>
        </p:txBody>
      </p:sp>
      <p:sp>
        <p:nvSpPr>
          <p:cNvPr id="91" name="Rectangle 22" descr="Outlined diamond">
            <a:extLst>
              <a:ext uri="{FF2B5EF4-FFF2-40B4-BE49-F238E27FC236}">
                <a16:creationId xmlns:a16="http://schemas.microsoft.com/office/drawing/2014/main" id="{D4F6F953-92C5-0F4A-BB1D-B2661B895FE6}"/>
              </a:ext>
            </a:extLst>
          </p:cNvPr>
          <p:cNvSpPr>
            <a:spLocks noChangeArrowheads="1"/>
          </p:cNvSpPr>
          <p:nvPr/>
        </p:nvSpPr>
        <p:spPr bwMode="auto">
          <a:xfrm>
            <a:off x="2514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25</a:t>
            </a:r>
          </a:p>
        </p:txBody>
      </p:sp>
      <p:sp>
        <p:nvSpPr>
          <p:cNvPr id="92" name="Rectangle 23">
            <a:extLst>
              <a:ext uri="{FF2B5EF4-FFF2-40B4-BE49-F238E27FC236}">
                <a16:creationId xmlns:a16="http://schemas.microsoft.com/office/drawing/2014/main" id="{508B5338-782A-9B4E-B014-C9310DAB12EC}"/>
              </a:ext>
            </a:extLst>
          </p:cNvPr>
          <p:cNvSpPr>
            <a:spLocks noChangeArrowheads="1"/>
          </p:cNvSpPr>
          <p:nvPr/>
        </p:nvSpPr>
        <p:spPr bwMode="auto">
          <a:xfrm>
            <a:off x="29718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33</a:t>
            </a:r>
          </a:p>
        </p:txBody>
      </p:sp>
      <p:sp>
        <p:nvSpPr>
          <p:cNvPr id="93" name="Rectangle 24">
            <a:extLst>
              <a:ext uri="{FF2B5EF4-FFF2-40B4-BE49-F238E27FC236}">
                <a16:creationId xmlns:a16="http://schemas.microsoft.com/office/drawing/2014/main" id="{CE69C145-CD3B-D04A-BACC-B78BA32E5401}"/>
              </a:ext>
            </a:extLst>
          </p:cNvPr>
          <p:cNvSpPr>
            <a:spLocks noChangeArrowheads="1"/>
          </p:cNvSpPr>
          <p:nvPr/>
        </p:nvSpPr>
        <p:spPr bwMode="auto">
          <a:xfrm>
            <a:off x="38862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51</a:t>
            </a:r>
          </a:p>
        </p:txBody>
      </p:sp>
      <p:sp>
        <p:nvSpPr>
          <p:cNvPr id="94" name="Rectangle 25">
            <a:extLst>
              <a:ext uri="{FF2B5EF4-FFF2-40B4-BE49-F238E27FC236}">
                <a16:creationId xmlns:a16="http://schemas.microsoft.com/office/drawing/2014/main" id="{BBADE536-762A-7247-A5F3-757474644C60}"/>
              </a:ext>
            </a:extLst>
          </p:cNvPr>
          <p:cNvSpPr>
            <a:spLocks noChangeArrowheads="1"/>
          </p:cNvSpPr>
          <p:nvPr/>
        </p:nvSpPr>
        <p:spPr bwMode="auto">
          <a:xfrm>
            <a:off x="3429000" y="4108450"/>
            <a:ext cx="457200" cy="420688"/>
          </a:xfrm>
          <a:prstGeom prst="rect">
            <a:avLst/>
          </a:prstGeom>
          <a:solidFill>
            <a:schemeClr val="tx2"/>
          </a:solidFill>
          <a:ln w="9525">
            <a:solidFill>
              <a:schemeClr val="bg1"/>
            </a:solidFill>
            <a:miter lim="800000"/>
            <a:headEnd/>
            <a:tailEnd/>
          </a:ln>
          <a:effectLst/>
        </p:spPr>
        <p:txBody>
          <a:bodyPr wrap="none" lIns="92075" tIns="46038" rIns="92075" bIns="46038" anchor="ctr"/>
          <a:lstStyle/>
          <a:p>
            <a:pPr algn="ctr"/>
            <a:r>
              <a:rPr lang="en-US" altLang="zh-TW" b="1"/>
              <a:t>43</a:t>
            </a:r>
          </a:p>
        </p:txBody>
      </p:sp>
      <p:sp>
        <p:nvSpPr>
          <p:cNvPr id="95" name="Rectangle 26" descr="Outlined diamond">
            <a:extLst>
              <a:ext uri="{FF2B5EF4-FFF2-40B4-BE49-F238E27FC236}">
                <a16:creationId xmlns:a16="http://schemas.microsoft.com/office/drawing/2014/main" id="{21429A8E-5412-E445-B2FF-5D4912B93DE5}"/>
              </a:ext>
            </a:extLst>
          </p:cNvPr>
          <p:cNvSpPr>
            <a:spLocks noChangeArrowheads="1"/>
          </p:cNvSpPr>
          <p:nvPr/>
        </p:nvSpPr>
        <p:spPr bwMode="auto">
          <a:xfrm>
            <a:off x="4343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53</a:t>
            </a:r>
          </a:p>
        </p:txBody>
      </p:sp>
      <p:sp>
        <p:nvSpPr>
          <p:cNvPr id="96" name="Rectangle 27" descr="Outlined diamond">
            <a:extLst>
              <a:ext uri="{FF2B5EF4-FFF2-40B4-BE49-F238E27FC236}">
                <a16:creationId xmlns:a16="http://schemas.microsoft.com/office/drawing/2014/main" id="{8DF79D3E-E4C1-B94D-A48D-1F342C60131F}"/>
              </a:ext>
            </a:extLst>
          </p:cNvPr>
          <p:cNvSpPr>
            <a:spLocks noChangeArrowheads="1"/>
          </p:cNvSpPr>
          <p:nvPr/>
        </p:nvSpPr>
        <p:spPr bwMode="auto">
          <a:xfrm>
            <a:off x="5715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84</a:t>
            </a:r>
          </a:p>
        </p:txBody>
      </p:sp>
      <p:sp>
        <p:nvSpPr>
          <p:cNvPr id="97" name="Rectangle 28" descr="Outlined diamond">
            <a:extLst>
              <a:ext uri="{FF2B5EF4-FFF2-40B4-BE49-F238E27FC236}">
                <a16:creationId xmlns:a16="http://schemas.microsoft.com/office/drawing/2014/main" id="{8C86A62F-8E65-3B44-B0AE-0E090B43C8D2}"/>
              </a:ext>
            </a:extLst>
          </p:cNvPr>
          <p:cNvSpPr>
            <a:spLocks noChangeArrowheads="1"/>
          </p:cNvSpPr>
          <p:nvPr/>
        </p:nvSpPr>
        <p:spPr bwMode="auto">
          <a:xfrm>
            <a:off x="5257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72</a:t>
            </a:r>
          </a:p>
        </p:txBody>
      </p:sp>
      <p:sp>
        <p:nvSpPr>
          <p:cNvPr id="98" name="Rectangle 29" descr="Outlined diamond">
            <a:extLst>
              <a:ext uri="{FF2B5EF4-FFF2-40B4-BE49-F238E27FC236}">
                <a16:creationId xmlns:a16="http://schemas.microsoft.com/office/drawing/2014/main" id="{C899A63A-FBFB-B840-BCE2-C96751491DAA}"/>
              </a:ext>
            </a:extLst>
          </p:cNvPr>
          <p:cNvSpPr>
            <a:spLocks noChangeArrowheads="1"/>
          </p:cNvSpPr>
          <p:nvPr/>
        </p:nvSpPr>
        <p:spPr bwMode="auto">
          <a:xfrm>
            <a:off x="6172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93</a:t>
            </a:r>
          </a:p>
        </p:txBody>
      </p:sp>
      <p:sp>
        <p:nvSpPr>
          <p:cNvPr id="99" name="Rectangle 30" descr="Outlined diamond">
            <a:extLst>
              <a:ext uri="{FF2B5EF4-FFF2-40B4-BE49-F238E27FC236}">
                <a16:creationId xmlns:a16="http://schemas.microsoft.com/office/drawing/2014/main" id="{19FD80EC-52A5-3E4B-B9C8-15B956D012FA}"/>
              </a:ext>
            </a:extLst>
          </p:cNvPr>
          <p:cNvSpPr>
            <a:spLocks noChangeArrowheads="1"/>
          </p:cNvSpPr>
          <p:nvPr/>
        </p:nvSpPr>
        <p:spPr bwMode="auto">
          <a:xfrm>
            <a:off x="6629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95</a:t>
            </a:r>
          </a:p>
        </p:txBody>
      </p:sp>
      <p:sp>
        <p:nvSpPr>
          <p:cNvPr id="100" name="Rectangle 31" descr="Outlined diamond">
            <a:extLst>
              <a:ext uri="{FF2B5EF4-FFF2-40B4-BE49-F238E27FC236}">
                <a16:creationId xmlns:a16="http://schemas.microsoft.com/office/drawing/2014/main" id="{A63EC51F-13AC-A946-B1A3-E73AA13355C0}"/>
              </a:ext>
            </a:extLst>
          </p:cNvPr>
          <p:cNvSpPr>
            <a:spLocks noChangeArrowheads="1"/>
          </p:cNvSpPr>
          <p:nvPr/>
        </p:nvSpPr>
        <p:spPr bwMode="auto">
          <a:xfrm>
            <a:off x="7543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97</a:t>
            </a:r>
          </a:p>
        </p:txBody>
      </p:sp>
      <p:sp>
        <p:nvSpPr>
          <p:cNvPr id="101" name="Rectangle 32" descr="Outlined diamond">
            <a:extLst>
              <a:ext uri="{FF2B5EF4-FFF2-40B4-BE49-F238E27FC236}">
                <a16:creationId xmlns:a16="http://schemas.microsoft.com/office/drawing/2014/main" id="{D01F6E86-ABA2-6941-B90F-074D322DA793}"/>
              </a:ext>
            </a:extLst>
          </p:cNvPr>
          <p:cNvSpPr>
            <a:spLocks noChangeArrowheads="1"/>
          </p:cNvSpPr>
          <p:nvPr/>
        </p:nvSpPr>
        <p:spPr bwMode="auto">
          <a:xfrm>
            <a:off x="7086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96</a:t>
            </a:r>
          </a:p>
        </p:txBody>
      </p:sp>
      <p:sp>
        <p:nvSpPr>
          <p:cNvPr id="102" name="Rectangle 33" descr="Outlined diamond">
            <a:extLst>
              <a:ext uri="{FF2B5EF4-FFF2-40B4-BE49-F238E27FC236}">
                <a16:creationId xmlns:a16="http://schemas.microsoft.com/office/drawing/2014/main" id="{CDB5AF6E-B4BD-284C-8A9C-76BC1121C4D8}"/>
              </a:ext>
            </a:extLst>
          </p:cNvPr>
          <p:cNvSpPr>
            <a:spLocks noChangeArrowheads="1"/>
          </p:cNvSpPr>
          <p:nvPr/>
        </p:nvSpPr>
        <p:spPr bwMode="auto">
          <a:xfrm>
            <a:off x="1143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6</a:t>
            </a:r>
          </a:p>
        </p:txBody>
      </p:sp>
      <p:sp>
        <p:nvSpPr>
          <p:cNvPr id="103" name="Rectangle 34">
            <a:extLst>
              <a:ext uri="{FF2B5EF4-FFF2-40B4-BE49-F238E27FC236}">
                <a16:creationId xmlns:a16="http://schemas.microsoft.com/office/drawing/2014/main" id="{28675810-BD40-FB45-8E52-8185904A5CB1}"/>
              </a:ext>
            </a:extLst>
          </p:cNvPr>
          <p:cNvSpPr>
            <a:spLocks noChangeArrowheads="1"/>
          </p:cNvSpPr>
          <p:nvPr/>
        </p:nvSpPr>
        <p:spPr bwMode="auto">
          <a:xfrm>
            <a:off x="3009900" y="5103813"/>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lo</a:t>
            </a:r>
          </a:p>
        </p:txBody>
      </p:sp>
      <p:sp>
        <p:nvSpPr>
          <p:cNvPr id="104" name="Line 35">
            <a:extLst>
              <a:ext uri="{FF2B5EF4-FFF2-40B4-BE49-F238E27FC236}">
                <a16:creationId xmlns:a16="http://schemas.microsoft.com/office/drawing/2014/main" id="{E5E345AA-807E-9C46-B28D-C8625A81DAA7}"/>
              </a:ext>
            </a:extLst>
          </p:cNvPr>
          <p:cNvSpPr>
            <a:spLocks noChangeShapeType="1"/>
          </p:cNvSpPr>
          <p:nvPr/>
        </p:nvSpPr>
        <p:spPr bwMode="auto">
          <a:xfrm flipV="1">
            <a:off x="3190875" y="4840288"/>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105" name="Rectangle 36">
            <a:extLst>
              <a:ext uri="{FF2B5EF4-FFF2-40B4-BE49-F238E27FC236}">
                <a16:creationId xmlns:a16="http://schemas.microsoft.com/office/drawing/2014/main" id="{74EBDB0F-044A-CC44-902D-933B03A463FD}"/>
              </a:ext>
            </a:extLst>
          </p:cNvPr>
          <p:cNvSpPr>
            <a:spLocks noChangeArrowheads="1"/>
          </p:cNvSpPr>
          <p:nvPr/>
        </p:nvSpPr>
        <p:spPr bwMode="auto">
          <a:xfrm>
            <a:off x="3914775" y="5103813"/>
            <a:ext cx="39687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hi</a:t>
            </a:r>
          </a:p>
        </p:txBody>
      </p:sp>
      <p:sp>
        <p:nvSpPr>
          <p:cNvPr id="106" name="Line 37">
            <a:extLst>
              <a:ext uri="{FF2B5EF4-FFF2-40B4-BE49-F238E27FC236}">
                <a16:creationId xmlns:a16="http://schemas.microsoft.com/office/drawing/2014/main" id="{5424F8B7-DDDF-144D-89F4-EF829BFBF8BE}"/>
              </a:ext>
            </a:extLst>
          </p:cNvPr>
          <p:cNvSpPr>
            <a:spLocks noChangeShapeType="1"/>
          </p:cNvSpPr>
          <p:nvPr/>
        </p:nvSpPr>
        <p:spPr bwMode="auto">
          <a:xfrm flipV="1">
            <a:off x="4095750" y="4840288"/>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107" name="Rectangle 38">
            <a:extLst>
              <a:ext uri="{FF2B5EF4-FFF2-40B4-BE49-F238E27FC236}">
                <a16:creationId xmlns:a16="http://schemas.microsoft.com/office/drawing/2014/main" id="{0AED2442-EDEE-A544-883A-00CE106786E2}"/>
              </a:ext>
            </a:extLst>
          </p:cNvPr>
          <p:cNvSpPr>
            <a:spLocks noChangeArrowheads="1"/>
          </p:cNvSpPr>
          <p:nvPr/>
        </p:nvSpPr>
        <p:spPr bwMode="auto">
          <a:xfrm>
            <a:off x="3406775" y="5103813"/>
            <a:ext cx="504825" cy="304800"/>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mid</a:t>
            </a:r>
          </a:p>
        </p:txBody>
      </p:sp>
      <p:sp>
        <p:nvSpPr>
          <p:cNvPr id="108" name="Line 39">
            <a:extLst>
              <a:ext uri="{FF2B5EF4-FFF2-40B4-BE49-F238E27FC236}">
                <a16:creationId xmlns:a16="http://schemas.microsoft.com/office/drawing/2014/main" id="{352F12D0-E40E-4A45-9608-02605720AA31}"/>
              </a:ext>
            </a:extLst>
          </p:cNvPr>
          <p:cNvSpPr>
            <a:spLocks noChangeShapeType="1"/>
          </p:cNvSpPr>
          <p:nvPr/>
        </p:nvSpPr>
        <p:spPr bwMode="auto">
          <a:xfrm flipV="1">
            <a:off x="3643313" y="4840288"/>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109" name="Oval 81">
            <a:extLst>
              <a:ext uri="{FF2B5EF4-FFF2-40B4-BE49-F238E27FC236}">
                <a16:creationId xmlns:a16="http://schemas.microsoft.com/office/drawing/2014/main" id="{5CE8B251-E981-7F42-B087-21EB69F87639}"/>
              </a:ext>
            </a:extLst>
          </p:cNvPr>
          <p:cNvSpPr>
            <a:spLocks noChangeArrowheads="1"/>
          </p:cNvSpPr>
          <p:nvPr/>
        </p:nvSpPr>
        <p:spPr bwMode="auto">
          <a:xfrm>
            <a:off x="3486785" y="4143383"/>
            <a:ext cx="357187" cy="357187"/>
          </a:xfrm>
          <a:prstGeom prst="ellipse">
            <a:avLst/>
          </a:prstGeom>
          <a:noFill/>
          <a:ln w="57150">
            <a:solidFill>
              <a:srgbClr val="FF0000"/>
            </a:solidFill>
            <a:round/>
            <a:headEnd/>
            <a:tailEnd/>
          </a:ln>
        </p:spPr>
        <p:txBody>
          <a:bodyPr wrap="none" anchor="ctr"/>
          <a:lstStyle/>
          <a:p>
            <a:endParaRPr lang="zh-TW" altLang="en-US"/>
          </a:p>
        </p:txBody>
      </p:sp>
    </p:spTree>
    <p:extLst>
      <p:ext uri="{BB962C8B-B14F-4D97-AF65-F5344CB8AC3E}">
        <p14:creationId xmlns:p14="http://schemas.microsoft.com/office/powerpoint/2010/main" val="2351774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23E9A9-D23D-C24A-988F-ED25394C045A}"/>
              </a:ext>
            </a:extLst>
          </p:cNvPr>
          <p:cNvSpPr>
            <a:spLocks noGrp="1"/>
          </p:cNvSpPr>
          <p:nvPr>
            <p:ph type="sldNum" sz="quarter" idx="12"/>
          </p:nvPr>
        </p:nvSpPr>
        <p:spPr/>
        <p:txBody>
          <a:bodyPr/>
          <a:lstStyle/>
          <a:p>
            <a:fld id="{4E77BC79-9480-1042-96E1-82B94DA0811E}" type="slidenum">
              <a:rPr lang="en-US" smtClean="0"/>
              <a:t>24</a:t>
            </a:fld>
            <a:endParaRPr lang="en-US"/>
          </a:p>
        </p:txBody>
      </p:sp>
      <p:sp>
        <p:nvSpPr>
          <p:cNvPr id="3" name="Title 2">
            <a:extLst>
              <a:ext uri="{FF2B5EF4-FFF2-40B4-BE49-F238E27FC236}">
                <a16:creationId xmlns:a16="http://schemas.microsoft.com/office/drawing/2014/main" id="{BA89E2F8-DDA9-2149-AC7C-8E1B4C474993}"/>
              </a:ext>
            </a:extLst>
          </p:cNvPr>
          <p:cNvSpPr>
            <a:spLocks noGrp="1"/>
          </p:cNvSpPr>
          <p:nvPr>
            <p:ph type="title"/>
          </p:nvPr>
        </p:nvSpPr>
        <p:spPr/>
        <p:txBody>
          <a:bodyPr/>
          <a:lstStyle/>
          <a:p>
            <a:r>
              <a:rPr lang="en-US" dirty="0"/>
              <a:t>Binary Tree Example</a:t>
            </a:r>
          </a:p>
        </p:txBody>
      </p:sp>
      <p:sp>
        <p:nvSpPr>
          <p:cNvPr id="4" name="Content Placeholder 3">
            <a:extLst>
              <a:ext uri="{FF2B5EF4-FFF2-40B4-BE49-F238E27FC236}">
                <a16:creationId xmlns:a16="http://schemas.microsoft.com/office/drawing/2014/main" id="{9B452B2A-FD55-3A4C-80B8-CF0DA126EF17}"/>
              </a:ext>
            </a:extLst>
          </p:cNvPr>
          <p:cNvSpPr>
            <a:spLocks noGrp="1"/>
          </p:cNvSpPr>
          <p:nvPr>
            <p:ph idx="1"/>
          </p:nvPr>
        </p:nvSpPr>
        <p:spPr/>
        <p:txBody>
          <a:bodyPr/>
          <a:lstStyle/>
          <a:p>
            <a:r>
              <a:rPr lang="en-US" dirty="0"/>
              <a:t>Search the value 33</a:t>
            </a:r>
          </a:p>
          <a:p>
            <a:endParaRPr lang="en-US" dirty="0"/>
          </a:p>
        </p:txBody>
      </p:sp>
      <p:sp>
        <p:nvSpPr>
          <p:cNvPr id="42" name="Rectangle 4">
            <a:extLst>
              <a:ext uri="{FF2B5EF4-FFF2-40B4-BE49-F238E27FC236}">
                <a16:creationId xmlns:a16="http://schemas.microsoft.com/office/drawing/2014/main" id="{89361AFB-3FE8-0F49-A027-D16F759EBDE6}"/>
              </a:ext>
            </a:extLst>
          </p:cNvPr>
          <p:cNvSpPr>
            <a:spLocks noChangeArrowheads="1"/>
          </p:cNvSpPr>
          <p:nvPr/>
        </p:nvSpPr>
        <p:spPr bwMode="auto">
          <a:xfrm>
            <a:off x="4800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8</a:t>
            </a:r>
          </a:p>
        </p:txBody>
      </p:sp>
      <p:sp>
        <p:nvSpPr>
          <p:cNvPr id="43" name="Rectangle 5">
            <a:extLst>
              <a:ext uri="{FF2B5EF4-FFF2-40B4-BE49-F238E27FC236}">
                <a16:creationId xmlns:a16="http://schemas.microsoft.com/office/drawing/2014/main" id="{AA8C61DD-7B6A-9B40-8174-6A8AB9DCE060}"/>
              </a:ext>
            </a:extLst>
          </p:cNvPr>
          <p:cNvSpPr>
            <a:spLocks noChangeArrowheads="1"/>
          </p:cNvSpPr>
          <p:nvPr/>
        </p:nvSpPr>
        <p:spPr bwMode="auto">
          <a:xfrm>
            <a:off x="2057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2</a:t>
            </a:r>
          </a:p>
        </p:txBody>
      </p:sp>
      <p:sp>
        <p:nvSpPr>
          <p:cNvPr id="44" name="Rectangle 6">
            <a:extLst>
              <a:ext uri="{FF2B5EF4-FFF2-40B4-BE49-F238E27FC236}">
                <a16:creationId xmlns:a16="http://schemas.microsoft.com/office/drawing/2014/main" id="{A0CC955D-C061-D14A-9D5B-F2B2910EFA86}"/>
              </a:ext>
            </a:extLst>
          </p:cNvPr>
          <p:cNvSpPr>
            <a:spLocks noChangeArrowheads="1"/>
          </p:cNvSpPr>
          <p:nvPr/>
        </p:nvSpPr>
        <p:spPr bwMode="auto">
          <a:xfrm>
            <a:off x="1600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a:t>
            </a:r>
          </a:p>
        </p:txBody>
      </p:sp>
      <p:sp>
        <p:nvSpPr>
          <p:cNvPr id="45" name="Rectangle 7">
            <a:extLst>
              <a:ext uri="{FF2B5EF4-FFF2-40B4-BE49-F238E27FC236}">
                <a16:creationId xmlns:a16="http://schemas.microsoft.com/office/drawing/2014/main" id="{BD89FF25-FA5C-D540-89C1-25CEA817A731}"/>
              </a:ext>
            </a:extLst>
          </p:cNvPr>
          <p:cNvSpPr>
            <a:spLocks noChangeArrowheads="1"/>
          </p:cNvSpPr>
          <p:nvPr/>
        </p:nvSpPr>
        <p:spPr bwMode="auto">
          <a:xfrm>
            <a:off x="2514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3</a:t>
            </a:r>
          </a:p>
        </p:txBody>
      </p:sp>
      <p:sp>
        <p:nvSpPr>
          <p:cNvPr id="46" name="Rectangle 8">
            <a:extLst>
              <a:ext uri="{FF2B5EF4-FFF2-40B4-BE49-F238E27FC236}">
                <a16:creationId xmlns:a16="http://schemas.microsoft.com/office/drawing/2014/main" id="{80229834-B1F1-634A-811B-0B8228FC77DD}"/>
              </a:ext>
            </a:extLst>
          </p:cNvPr>
          <p:cNvSpPr>
            <a:spLocks noChangeArrowheads="1"/>
          </p:cNvSpPr>
          <p:nvPr/>
        </p:nvSpPr>
        <p:spPr bwMode="auto">
          <a:xfrm>
            <a:off x="2971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4</a:t>
            </a:r>
          </a:p>
        </p:txBody>
      </p:sp>
      <p:sp>
        <p:nvSpPr>
          <p:cNvPr id="47" name="Rectangle 9">
            <a:extLst>
              <a:ext uri="{FF2B5EF4-FFF2-40B4-BE49-F238E27FC236}">
                <a16:creationId xmlns:a16="http://schemas.microsoft.com/office/drawing/2014/main" id="{B81982EE-06F7-924B-80CB-B0D5990CBEA6}"/>
              </a:ext>
            </a:extLst>
          </p:cNvPr>
          <p:cNvSpPr>
            <a:spLocks noChangeArrowheads="1"/>
          </p:cNvSpPr>
          <p:nvPr/>
        </p:nvSpPr>
        <p:spPr bwMode="auto">
          <a:xfrm>
            <a:off x="3886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6</a:t>
            </a:r>
          </a:p>
        </p:txBody>
      </p:sp>
      <p:sp>
        <p:nvSpPr>
          <p:cNvPr id="48" name="Rectangle 10">
            <a:extLst>
              <a:ext uri="{FF2B5EF4-FFF2-40B4-BE49-F238E27FC236}">
                <a16:creationId xmlns:a16="http://schemas.microsoft.com/office/drawing/2014/main" id="{DD93E461-1318-694B-BE1E-6FED2D7A8CFB}"/>
              </a:ext>
            </a:extLst>
          </p:cNvPr>
          <p:cNvSpPr>
            <a:spLocks noChangeArrowheads="1"/>
          </p:cNvSpPr>
          <p:nvPr/>
        </p:nvSpPr>
        <p:spPr bwMode="auto">
          <a:xfrm>
            <a:off x="3429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5</a:t>
            </a:r>
          </a:p>
        </p:txBody>
      </p:sp>
      <p:sp>
        <p:nvSpPr>
          <p:cNvPr id="49" name="Rectangle 11">
            <a:extLst>
              <a:ext uri="{FF2B5EF4-FFF2-40B4-BE49-F238E27FC236}">
                <a16:creationId xmlns:a16="http://schemas.microsoft.com/office/drawing/2014/main" id="{CE824146-AB57-6E4E-A032-3BC2603D0FC1}"/>
              </a:ext>
            </a:extLst>
          </p:cNvPr>
          <p:cNvSpPr>
            <a:spLocks noChangeArrowheads="1"/>
          </p:cNvSpPr>
          <p:nvPr/>
        </p:nvSpPr>
        <p:spPr bwMode="auto">
          <a:xfrm>
            <a:off x="4343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7</a:t>
            </a:r>
          </a:p>
        </p:txBody>
      </p:sp>
      <p:sp>
        <p:nvSpPr>
          <p:cNvPr id="50" name="Rectangle 12">
            <a:extLst>
              <a:ext uri="{FF2B5EF4-FFF2-40B4-BE49-F238E27FC236}">
                <a16:creationId xmlns:a16="http://schemas.microsoft.com/office/drawing/2014/main" id="{7133E575-7F21-F241-B010-E192D89C2B88}"/>
              </a:ext>
            </a:extLst>
          </p:cNvPr>
          <p:cNvSpPr>
            <a:spLocks noChangeArrowheads="1"/>
          </p:cNvSpPr>
          <p:nvPr/>
        </p:nvSpPr>
        <p:spPr bwMode="auto">
          <a:xfrm>
            <a:off x="5715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10</a:t>
            </a:r>
          </a:p>
        </p:txBody>
      </p:sp>
      <p:sp>
        <p:nvSpPr>
          <p:cNvPr id="51" name="Rectangle 13">
            <a:extLst>
              <a:ext uri="{FF2B5EF4-FFF2-40B4-BE49-F238E27FC236}">
                <a16:creationId xmlns:a16="http://schemas.microsoft.com/office/drawing/2014/main" id="{2F2FC79C-501B-7E4A-9282-BCE9E179E759}"/>
              </a:ext>
            </a:extLst>
          </p:cNvPr>
          <p:cNvSpPr>
            <a:spLocks noChangeArrowheads="1"/>
          </p:cNvSpPr>
          <p:nvPr/>
        </p:nvSpPr>
        <p:spPr bwMode="auto">
          <a:xfrm>
            <a:off x="5257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9</a:t>
            </a:r>
          </a:p>
        </p:txBody>
      </p:sp>
      <p:sp>
        <p:nvSpPr>
          <p:cNvPr id="52" name="Rectangle 14">
            <a:extLst>
              <a:ext uri="{FF2B5EF4-FFF2-40B4-BE49-F238E27FC236}">
                <a16:creationId xmlns:a16="http://schemas.microsoft.com/office/drawing/2014/main" id="{BE90D808-A691-5B48-9BBA-2BD2874D8098}"/>
              </a:ext>
            </a:extLst>
          </p:cNvPr>
          <p:cNvSpPr>
            <a:spLocks noChangeArrowheads="1"/>
          </p:cNvSpPr>
          <p:nvPr/>
        </p:nvSpPr>
        <p:spPr bwMode="auto">
          <a:xfrm>
            <a:off x="6172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11</a:t>
            </a:r>
          </a:p>
        </p:txBody>
      </p:sp>
      <p:sp>
        <p:nvSpPr>
          <p:cNvPr id="53" name="Rectangle 15">
            <a:extLst>
              <a:ext uri="{FF2B5EF4-FFF2-40B4-BE49-F238E27FC236}">
                <a16:creationId xmlns:a16="http://schemas.microsoft.com/office/drawing/2014/main" id="{AC88BEB5-5CA9-5243-8358-6DB2BCA4B615}"/>
              </a:ext>
            </a:extLst>
          </p:cNvPr>
          <p:cNvSpPr>
            <a:spLocks noChangeArrowheads="1"/>
          </p:cNvSpPr>
          <p:nvPr/>
        </p:nvSpPr>
        <p:spPr bwMode="auto">
          <a:xfrm>
            <a:off x="6629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12</a:t>
            </a:r>
          </a:p>
        </p:txBody>
      </p:sp>
      <p:sp>
        <p:nvSpPr>
          <p:cNvPr id="54" name="Rectangle 16">
            <a:extLst>
              <a:ext uri="{FF2B5EF4-FFF2-40B4-BE49-F238E27FC236}">
                <a16:creationId xmlns:a16="http://schemas.microsoft.com/office/drawing/2014/main" id="{583BC713-E5E2-8E4F-BCFB-1B68D0BD3058}"/>
              </a:ext>
            </a:extLst>
          </p:cNvPr>
          <p:cNvSpPr>
            <a:spLocks noChangeArrowheads="1"/>
          </p:cNvSpPr>
          <p:nvPr/>
        </p:nvSpPr>
        <p:spPr bwMode="auto">
          <a:xfrm>
            <a:off x="7543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14</a:t>
            </a:r>
          </a:p>
        </p:txBody>
      </p:sp>
      <p:sp>
        <p:nvSpPr>
          <p:cNvPr id="55" name="Rectangle 17">
            <a:extLst>
              <a:ext uri="{FF2B5EF4-FFF2-40B4-BE49-F238E27FC236}">
                <a16:creationId xmlns:a16="http://schemas.microsoft.com/office/drawing/2014/main" id="{ECB07D82-6354-8648-AC01-42AC9D4A1105}"/>
              </a:ext>
            </a:extLst>
          </p:cNvPr>
          <p:cNvSpPr>
            <a:spLocks noChangeArrowheads="1"/>
          </p:cNvSpPr>
          <p:nvPr/>
        </p:nvSpPr>
        <p:spPr bwMode="auto">
          <a:xfrm>
            <a:off x="7086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13</a:t>
            </a:r>
          </a:p>
        </p:txBody>
      </p:sp>
      <p:sp>
        <p:nvSpPr>
          <p:cNvPr id="56" name="Rectangle 18">
            <a:extLst>
              <a:ext uri="{FF2B5EF4-FFF2-40B4-BE49-F238E27FC236}">
                <a16:creationId xmlns:a16="http://schemas.microsoft.com/office/drawing/2014/main" id="{F0547FF7-422A-4741-829C-8AE8A9CD8183}"/>
              </a:ext>
            </a:extLst>
          </p:cNvPr>
          <p:cNvSpPr>
            <a:spLocks noChangeArrowheads="1"/>
          </p:cNvSpPr>
          <p:nvPr/>
        </p:nvSpPr>
        <p:spPr bwMode="auto">
          <a:xfrm>
            <a:off x="1143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0</a:t>
            </a:r>
          </a:p>
        </p:txBody>
      </p:sp>
      <p:sp>
        <p:nvSpPr>
          <p:cNvPr id="57" name="Rectangle 19" descr="Outlined diamond">
            <a:extLst>
              <a:ext uri="{FF2B5EF4-FFF2-40B4-BE49-F238E27FC236}">
                <a16:creationId xmlns:a16="http://schemas.microsoft.com/office/drawing/2014/main" id="{F47761A8-B7C4-7F41-AA13-D5F928FE47C1}"/>
              </a:ext>
            </a:extLst>
          </p:cNvPr>
          <p:cNvSpPr>
            <a:spLocks noChangeArrowheads="1"/>
          </p:cNvSpPr>
          <p:nvPr/>
        </p:nvSpPr>
        <p:spPr bwMode="auto">
          <a:xfrm>
            <a:off x="4800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64</a:t>
            </a:r>
          </a:p>
        </p:txBody>
      </p:sp>
      <p:sp>
        <p:nvSpPr>
          <p:cNvPr id="58" name="Rectangle 20" descr="Outlined diamond">
            <a:extLst>
              <a:ext uri="{FF2B5EF4-FFF2-40B4-BE49-F238E27FC236}">
                <a16:creationId xmlns:a16="http://schemas.microsoft.com/office/drawing/2014/main" id="{2C9AFCAC-EFCC-B34B-9A41-2F240FB0ECCE}"/>
              </a:ext>
            </a:extLst>
          </p:cNvPr>
          <p:cNvSpPr>
            <a:spLocks noChangeArrowheads="1"/>
          </p:cNvSpPr>
          <p:nvPr/>
        </p:nvSpPr>
        <p:spPr bwMode="auto">
          <a:xfrm>
            <a:off x="2057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14</a:t>
            </a:r>
          </a:p>
        </p:txBody>
      </p:sp>
      <p:sp>
        <p:nvSpPr>
          <p:cNvPr id="59" name="Rectangle 21" descr="Outlined diamond">
            <a:extLst>
              <a:ext uri="{FF2B5EF4-FFF2-40B4-BE49-F238E27FC236}">
                <a16:creationId xmlns:a16="http://schemas.microsoft.com/office/drawing/2014/main" id="{D03F2608-6839-E540-AC3D-A5FB909C5735}"/>
              </a:ext>
            </a:extLst>
          </p:cNvPr>
          <p:cNvSpPr>
            <a:spLocks noChangeArrowheads="1"/>
          </p:cNvSpPr>
          <p:nvPr/>
        </p:nvSpPr>
        <p:spPr bwMode="auto">
          <a:xfrm>
            <a:off x="1600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13</a:t>
            </a:r>
          </a:p>
        </p:txBody>
      </p:sp>
      <p:sp>
        <p:nvSpPr>
          <p:cNvPr id="60" name="Rectangle 22" descr="Outlined diamond">
            <a:extLst>
              <a:ext uri="{FF2B5EF4-FFF2-40B4-BE49-F238E27FC236}">
                <a16:creationId xmlns:a16="http://schemas.microsoft.com/office/drawing/2014/main" id="{FF408660-A819-E048-99E1-2B0EFAC5A3BE}"/>
              </a:ext>
            </a:extLst>
          </p:cNvPr>
          <p:cNvSpPr>
            <a:spLocks noChangeArrowheads="1"/>
          </p:cNvSpPr>
          <p:nvPr/>
        </p:nvSpPr>
        <p:spPr bwMode="auto">
          <a:xfrm>
            <a:off x="2514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25</a:t>
            </a:r>
          </a:p>
        </p:txBody>
      </p:sp>
      <p:sp>
        <p:nvSpPr>
          <p:cNvPr id="61" name="Rectangle 23">
            <a:extLst>
              <a:ext uri="{FF2B5EF4-FFF2-40B4-BE49-F238E27FC236}">
                <a16:creationId xmlns:a16="http://schemas.microsoft.com/office/drawing/2014/main" id="{E97C5B94-1E69-A94A-8A59-B6998F8FD9F9}"/>
              </a:ext>
            </a:extLst>
          </p:cNvPr>
          <p:cNvSpPr>
            <a:spLocks noChangeArrowheads="1"/>
          </p:cNvSpPr>
          <p:nvPr/>
        </p:nvSpPr>
        <p:spPr bwMode="auto">
          <a:xfrm>
            <a:off x="2971800" y="4108450"/>
            <a:ext cx="457200" cy="420688"/>
          </a:xfrm>
          <a:prstGeom prst="rect">
            <a:avLst/>
          </a:prstGeom>
          <a:solidFill>
            <a:schemeClr val="bg1">
              <a:lumMod val="85000"/>
            </a:schemeClr>
          </a:solidFill>
          <a:ln w="9525">
            <a:solidFill>
              <a:schemeClr val="bg1"/>
            </a:solidFill>
            <a:miter lim="800000"/>
            <a:headEnd/>
            <a:tailEnd/>
          </a:ln>
          <a:effectLst/>
        </p:spPr>
        <p:txBody>
          <a:bodyPr wrap="none" lIns="92075" tIns="46038" rIns="92075" bIns="46038" anchor="ctr"/>
          <a:lstStyle/>
          <a:p>
            <a:pPr algn="ctr"/>
            <a:r>
              <a:rPr lang="en-US" altLang="zh-TW" b="1"/>
              <a:t>33</a:t>
            </a:r>
          </a:p>
        </p:txBody>
      </p:sp>
      <p:sp>
        <p:nvSpPr>
          <p:cNvPr id="62" name="Rectangle 24" descr="Outlined diamond">
            <a:extLst>
              <a:ext uri="{FF2B5EF4-FFF2-40B4-BE49-F238E27FC236}">
                <a16:creationId xmlns:a16="http://schemas.microsoft.com/office/drawing/2014/main" id="{00ED8618-7D6A-AF4E-98E3-A3B0B1813E29}"/>
              </a:ext>
            </a:extLst>
          </p:cNvPr>
          <p:cNvSpPr>
            <a:spLocks noChangeArrowheads="1"/>
          </p:cNvSpPr>
          <p:nvPr/>
        </p:nvSpPr>
        <p:spPr bwMode="auto">
          <a:xfrm>
            <a:off x="3886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51</a:t>
            </a:r>
          </a:p>
        </p:txBody>
      </p:sp>
      <p:sp>
        <p:nvSpPr>
          <p:cNvPr id="63" name="Rectangle 25" descr="Outlined diamond">
            <a:extLst>
              <a:ext uri="{FF2B5EF4-FFF2-40B4-BE49-F238E27FC236}">
                <a16:creationId xmlns:a16="http://schemas.microsoft.com/office/drawing/2014/main" id="{22DA228F-C49E-C74D-84A4-0D952140C186}"/>
              </a:ext>
            </a:extLst>
          </p:cNvPr>
          <p:cNvSpPr>
            <a:spLocks noChangeArrowheads="1"/>
          </p:cNvSpPr>
          <p:nvPr/>
        </p:nvSpPr>
        <p:spPr bwMode="auto">
          <a:xfrm>
            <a:off x="3429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43</a:t>
            </a:r>
          </a:p>
        </p:txBody>
      </p:sp>
      <p:sp>
        <p:nvSpPr>
          <p:cNvPr id="64" name="Rectangle 26" descr="Outlined diamond">
            <a:extLst>
              <a:ext uri="{FF2B5EF4-FFF2-40B4-BE49-F238E27FC236}">
                <a16:creationId xmlns:a16="http://schemas.microsoft.com/office/drawing/2014/main" id="{43B0FF30-7A01-634F-8E08-02099B595BCA}"/>
              </a:ext>
            </a:extLst>
          </p:cNvPr>
          <p:cNvSpPr>
            <a:spLocks noChangeArrowheads="1"/>
          </p:cNvSpPr>
          <p:nvPr/>
        </p:nvSpPr>
        <p:spPr bwMode="auto">
          <a:xfrm>
            <a:off x="4343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53</a:t>
            </a:r>
          </a:p>
        </p:txBody>
      </p:sp>
      <p:sp>
        <p:nvSpPr>
          <p:cNvPr id="65" name="Rectangle 27" descr="Outlined diamond">
            <a:extLst>
              <a:ext uri="{FF2B5EF4-FFF2-40B4-BE49-F238E27FC236}">
                <a16:creationId xmlns:a16="http://schemas.microsoft.com/office/drawing/2014/main" id="{91DC2507-ED03-CB46-AF02-81A330730199}"/>
              </a:ext>
            </a:extLst>
          </p:cNvPr>
          <p:cNvSpPr>
            <a:spLocks noChangeArrowheads="1"/>
          </p:cNvSpPr>
          <p:nvPr/>
        </p:nvSpPr>
        <p:spPr bwMode="auto">
          <a:xfrm>
            <a:off x="5715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84</a:t>
            </a:r>
          </a:p>
        </p:txBody>
      </p:sp>
      <p:sp>
        <p:nvSpPr>
          <p:cNvPr id="66" name="Rectangle 28" descr="Outlined diamond">
            <a:extLst>
              <a:ext uri="{FF2B5EF4-FFF2-40B4-BE49-F238E27FC236}">
                <a16:creationId xmlns:a16="http://schemas.microsoft.com/office/drawing/2014/main" id="{7D76F91C-DBAD-5543-BC68-1ABB110BC805}"/>
              </a:ext>
            </a:extLst>
          </p:cNvPr>
          <p:cNvSpPr>
            <a:spLocks noChangeArrowheads="1"/>
          </p:cNvSpPr>
          <p:nvPr/>
        </p:nvSpPr>
        <p:spPr bwMode="auto">
          <a:xfrm>
            <a:off x="5257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72</a:t>
            </a:r>
          </a:p>
        </p:txBody>
      </p:sp>
      <p:sp>
        <p:nvSpPr>
          <p:cNvPr id="67" name="Rectangle 29" descr="Outlined diamond">
            <a:extLst>
              <a:ext uri="{FF2B5EF4-FFF2-40B4-BE49-F238E27FC236}">
                <a16:creationId xmlns:a16="http://schemas.microsoft.com/office/drawing/2014/main" id="{492FD719-79C9-514E-9333-EC1CED77C84D}"/>
              </a:ext>
            </a:extLst>
          </p:cNvPr>
          <p:cNvSpPr>
            <a:spLocks noChangeArrowheads="1"/>
          </p:cNvSpPr>
          <p:nvPr/>
        </p:nvSpPr>
        <p:spPr bwMode="auto">
          <a:xfrm>
            <a:off x="6172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93</a:t>
            </a:r>
          </a:p>
        </p:txBody>
      </p:sp>
      <p:sp>
        <p:nvSpPr>
          <p:cNvPr id="68" name="Rectangle 30" descr="Outlined diamond">
            <a:extLst>
              <a:ext uri="{FF2B5EF4-FFF2-40B4-BE49-F238E27FC236}">
                <a16:creationId xmlns:a16="http://schemas.microsoft.com/office/drawing/2014/main" id="{005604E5-E4E1-064F-959B-E25F16BD8A55}"/>
              </a:ext>
            </a:extLst>
          </p:cNvPr>
          <p:cNvSpPr>
            <a:spLocks noChangeArrowheads="1"/>
          </p:cNvSpPr>
          <p:nvPr/>
        </p:nvSpPr>
        <p:spPr bwMode="auto">
          <a:xfrm>
            <a:off x="6629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95</a:t>
            </a:r>
          </a:p>
        </p:txBody>
      </p:sp>
      <p:sp>
        <p:nvSpPr>
          <p:cNvPr id="69" name="Rectangle 31" descr="Outlined diamond">
            <a:extLst>
              <a:ext uri="{FF2B5EF4-FFF2-40B4-BE49-F238E27FC236}">
                <a16:creationId xmlns:a16="http://schemas.microsoft.com/office/drawing/2014/main" id="{AF01B5A8-8A29-D94E-9CFF-FED4595C0E8F}"/>
              </a:ext>
            </a:extLst>
          </p:cNvPr>
          <p:cNvSpPr>
            <a:spLocks noChangeArrowheads="1"/>
          </p:cNvSpPr>
          <p:nvPr/>
        </p:nvSpPr>
        <p:spPr bwMode="auto">
          <a:xfrm>
            <a:off x="7543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97</a:t>
            </a:r>
          </a:p>
        </p:txBody>
      </p:sp>
      <p:sp>
        <p:nvSpPr>
          <p:cNvPr id="70" name="Rectangle 32" descr="Outlined diamond">
            <a:extLst>
              <a:ext uri="{FF2B5EF4-FFF2-40B4-BE49-F238E27FC236}">
                <a16:creationId xmlns:a16="http://schemas.microsoft.com/office/drawing/2014/main" id="{F0D34A88-B5E7-6E44-A8CE-DC2CA3631532}"/>
              </a:ext>
            </a:extLst>
          </p:cNvPr>
          <p:cNvSpPr>
            <a:spLocks noChangeArrowheads="1"/>
          </p:cNvSpPr>
          <p:nvPr/>
        </p:nvSpPr>
        <p:spPr bwMode="auto">
          <a:xfrm>
            <a:off x="7086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96</a:t>
            </a:r>
          </a:p>
        </p:txBody>
      </p:sp>
      <p:sp>
        <p:nvSpPr>
          <p:cNvPr id="71" name="Rectangle 33" descr="Outlined diamond">
            <a:extLst>
              <a:ext uri="{FF2B5EF4-FFF2-40B4-BE49-F238E27FC236}">
                <a16:creationId xmlns:a16="http://schemas.microsoft.com/office/drawing/2014/main" id="{F5B47AF8-9D66-5241-BF64-A71D0B5E65F1}"/>
              </a:ext>
            </a:extLst>
          </p:cNvPr>
          <p:cNvSpPr>
            <a:spLocks noChangeArrowheads="1"/>
          </p:cNvSpPr>
          <p:nvPr/>
        </p:nvSpPr>
        <p:spPr bwMode="auto">
          <a:xfrm>
            <a:off x="1143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6</a:t>
            </a:r>
          </a:p>
        </p:txBody>
      </p:sp>
      <p:sp>
        <p:nvSpPr>
          <p:cNvPr id="72" name="Rectangle 34">
            <a:extLst>
              <a:ext uri="{FF2B5EF4-FFF2-40B4-BE49-F238E27FC236}">
                <a16:creationId xmlns:a16="http://schemas.microsoft.com/office/drawing/2014/main" id="{25EB43B9-446B-4247-8077-C271A1BD4823}"/>
              </a:ext>
            </a:extLst>
          </p:cNvPr>
          <p:cNvSpPr>
            <a:spLocks noChangeArrowheads="1"/>
          </p:cNvSpPr>
          <p:nvPr/>
        </p:nvSpPr>
        <p:spPr bwMode="auto">
          <a:xfrm>
            <a:off x="3009900" y="5103813"/>
            <a:ext cx="396875" cy="517525"/>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lo</a:t>
            </a:r>
            <a:br>
              <a:rPr kumimoji="1" lang="en-US" altLang="zh-TW" b="1"/>
            </a:br>
            <a:r>
              <a:rPr kumimoji="1" lang="en-US" altLang="zh-TW" b="1"/>
              <a:t>hi</a:t>
            </a:r>
          </a:p>
        </p:txBody>
      </p:sp>
      <p:sp>
        <p:nvSpPr>
          <p:cNvPr id="73" name="Line 35">
            <a:extLst>
              <a:ext uri="{FF2B5EF4-FFF2-40B4-BE49-F238E27FC236}">
                <a16:creationId xmlns:a16="http://schemas.microsoft.com/office/drawing/2014/main" id="{77C44AC6-25BB-7841-B43A-B71BAF0D4AA2}"/>
              </a:ext>
            </a:extLst>
          </p:cNvPr>
          <p:cNvSpPr>
            <a:spLocks noChangeShapeType="1"/>
          </p:cNvSpPr>
          <p:nvPr/>
        </p:nvSpPr>
        <p:spPr bwMode="auto">
          <a:xfrm flipV="1">
            <a:off x="3190875" y="4840288"/>
            <a:ext cx="0" cy="228600"/>
          </a:xfrm>
          <a:prstGeom prst="line">
            <a:avLst/>
          </a:prstGeom>
          <a:noFill/>
          <a:ln w="9525">
            <a:solidFill>
              <a:schemeClr val="tx1"/>
            </a:solidFill>
            <a:round/>
            <a:headEnd/>
            <a:tailEnd type="triangle" w="sm" len="sm"/>
          </a:ln>
        </p:spPr>
        <p:txBody>
          <a:bodyPr wrap="none" anchor="ctr"/>
          <a:lstStyle/>
          <a:p>
            <a:endParaRPr lang="zh-TW" altLang="en-US"/>
          </a:p>
        </p:txBody>
      </p:sp>
    </p:spTree>
    <p:extLst>
      <p:ext uri="{BB962C8B-B14F-4D97-AF65-F5344CB8AC3E}">
        <p14:creationId xmlns:p14="http://schemas.microsoft.com/office/powerpoint/2010/main" val="37692449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23E9A9-D23D-C24A-988F-ED25394C045A}"/>
              </a:ext>
            </a:extLst>
          </p:cNvPr>
          <p:cNvSpPr>
            <a:spLocks noGrp="1"/>
          </p:cNvSpPr>
          <p:nvPr>
            <p:ph type="sldNum" sz="quarter" idx="12"/>
          </p:nvPr>
        </p:nvSpPr>
        <p:spPr/>
        <p:txBody>
          <a:bodyPr/>
          <a:lstStyle/>
          <a:p>
            <a:fld id="{4E77BC79-9480-1042-96E1-82B94DA0811E}" type="slidenum">
              <a:rPr lang="en-US" smtClean="0"/>
              <a:t>25</a:t>
            </a:fld>
            <a:endParaRPr lang="en-US"/>
          </a:p>
        </p:txBody>
      </p:sp>
      <p:sp>
        <p:nvSpPr>
          <p:cNvPr id="3" name="Title 2">
            <a:extLst>
              <a:ext uri="{FF2B5EF4-FFF2-40B4-BE49-F238E27FC236}">
                <a16:creationId xmlns:a16="http://schemas.microsoft.com/office/drawing/2014/main" id="{BA89E2F8-DDA9-2149-AC7C-8E1B4C474993}"/>
              </a:ext>
            </a:extLst>
          </p:cNvPr>
          <p:cNvSpPr>
            <a:spLocks noGrp="1"/>
          </p:cNvSpPr>
          <p:nvPr>
            <p:ph type="title"/>
          </p:nvPr>
        </p:nvSpPr>
        <p:spPr/>
        <p:txBody>
          <a:bodyPr/>
          <a:lstStyle/>
          <a:p>
            <a:r>
              <a:rPr lang="en-US" dirty="0"/>
              <a:t>Binary Tree Example</a:t>
            </a:r>
          </a:p>
        </p:txBody>
      </p:sp>
      <p:sp>
        <p:nvSpPr>
          <p:cNvPr id="4" name="Content Placeholder 3">
            <a:extLst>
              <a:ext uri="{FF2B5EF4-FFF2-40B4-BE49-F238E27FC236}">
                <a16:creationId xmlns:a16="http://schemas.microsoft.com/office/drawing/2014/main" id="{9B452B2A-FD55-3A4C-80B8-CF0DA126EF17}"/>
              </a:ext>
            </a:extLst>
          </p:cNvPr>
          <p:cNvSpPr>
            <a:spLocks noGrp="1"/>
          </p:cNvSpPr>
          <p:nvPr>
            <p:ph idx="1"/>
          </p:nvPr>
        </p:nvSpPr>
        <p:spPr/>
        <p:txBody>
          <a:bodyPr/>
          <a:lstStyle/>
          <a:p>
            <a:r>
              <a:rPr lang="en-US" dirty="0"/>
              <a:t>Search the value 33</a:t>
            </a:r>
          </a:p>
          <a:p>
            <a:endParaRPr lang="en-US" dirty="0"/>
          </a:p>
        </p:txBody>
      </p:sp>
      <p:sp>
        <p:nvSpPr>
          <p:cNvPr id="37" name="Rectangle 4">
            <a:extLst>
              <a:ext uri="{FF2B5EF4-FFF2-40B4-BE49-F238E27FC236}">
                <a16:creationId xmlns:a16="http://schemas.microsoft.com/office/drawing/2014/main" id="{5F07A151-EF15-1343-B9CD-39E84AD24964}"/>
              </a:ext>
            </a:extLst>
          </p:cNvPr>
          <p:cNvSpPr>
            <a:spLocks noChangeArrowheads="1"/>
          </p:cNvSpPr>
          <p:nvPr/>
        </p:nvSpPr>
        <p:spPr bwMode="auto">
          <a:xfrm>
            <a:off x="4800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8</a:t>
            </a:r>
          </a:p>
        </p:txBody>
      </p:sp>
      <p:sp>
        <p:nvSpPr>
          <p:cNvPr id="38" name="Rectangle 5">
            <a:extLst>
              <a:ext uri="{FF2B5EF4-FFF2-40B4-BE49-F238E27FC236}">
                <a16:creationId xmlns:a16="http://schemas.microsoft.com/office/drawing/2014/main" id="{94E65233-AEE1-3E4C-96A5-D2A2B73C69D3}"/>
              </a:ext>
            </a:extLst>
          </p:cNvPr>
          <p:cNvSpPr>
            <a:spLocks noChangeArrowheads="1"/>
          </p:cNvSpPr>
          <p:nvPr/>
        </p:nvSpPr>
        <p:spPr bwMode="auto">
          <a:xfrm>
            <a:off x="2057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2</a:t>
            </a:r>
          </a:p>
        </p:txBody>
      </p:sp>
      <p:sp>
        <p:nvSpPr>
          <p:cNvPr id="39" name="Rectangle 6">
            <a:extLst>
              <a:ext uri="{FF2B5EF4-FFF2-40B4-BE49-F238E27FC236}">
                <a16:creationId xmlns:a16="http://schemas.microsoft.com/office/drawing/2014/main" id="{592119C5-275D-9441-8B0B-E62EBFA8AEA9}"/>
              </a:ext>
            </a:extLst>
          </p:cNvPr>
          <p:cNvSpPr>
            <a:spLocks noChangeArrowheads="1"/>
          </p:cNvSpPr>
          <p:nvPr/>
        </p:nvSpPr>
        <p:spPr bwMode="auto">
          <a:xfrm>
            <a:off x="1600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a:t>
            </a:r>
          </a:p>
        </p:txBody>
      </p:sp>
      <p:sp>
        <p:nvSpPr>
          <p:cNvPr id="40" name="Rectangle 7">
            <a:extLst>
              <a:ext uri="{FF2B5EF4-FFF2-40B4-BE49-F238E27FC236}">
                <a16:creationId xmlns:a16="http://schemas.microsoft.com/office/drawing/2014/main" id="{9A01A54B-77D4-8D41-A754-199C3714AD97}"/>
              </a:ext>
            </a:extLst>
          </p:cNvPr>
          <p:cNvSpPr>
            <a:spLocks noChangeArrowheads="1"/>
          </p:cNvSpPr>
          <p:nvPr/>
        </p:nvSpPr>
        <p:spPr bwMode="auto">
          <a:xfrm>
            <a:off x="2514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3</a:t>
            </a:r>
          </a:p>
        </p:txBody>
      </p:sp>
      <p:sp>
        <p:nvSpPr>
          <p:cNvPr id="41" name="Rectangle 8">
            <a:extLst>
              <a:ext uri="{FF2B5EF4-FFF2-40B4-BE49-F238E27FC236}">
                <a16:creationId xmlns:a16="http://schemas.microsoft.com/office/drawing/2014/main" id="{AC8B58B1-A00C-E84B-A699-02733673513E}"/>
              </a:ext>
            </a:extLst>
          </p:cNvPr>
          <p:cNvSpPr>
            <a:spLocks noChangeArrowheads="1"/>
          </p:cNvSpPr>
          <p:nvPr/>
        </p:nvSpPr>
        <p:spPr bwMode="auto">
          <a:xfrm>
            <a:off x="2971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4</a:t>
            </a:r>
          </a:p>
        </p:txBody>
      </p:sp>
      <p:sp>
        <p:nvSpPr>
          <p:cNvPr id="74" name="Rectangle 9">
            <a:extLst>
              <a:ext uri="{FF2B5EF4-FFF2-40B4-BE49-F238E27FC236}">
                <a16:creationId xmlns:a16="http://schemas.microsoft.com/office/drawing/2014/main" id="{8BF3782F-0AE3-9941-AE48-9696C4799241}"/>
              </a:ext>
            </a:extLst>
          </p:cNvPr>
          <p:cNvSpPr>
            <a:spLocks noChangeArrowheads="1"/>
          </p:cNvSpPr>
          <p:nvPr/>
        </p:nvSpPr>
        <p:spPr bwMode="auto">
          <a:xfrm>
            <a:off x="3886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6</a:t>
            </a:r>
          </a:p>
        </p:txBody>
      </p:sp>
      <p:sp>
        <p:nvSpPr>
          <p:cNvPr id="75" name="Rectangle 10">
            <a:extLst>
              <a:ext uri="{FF2B5EF4-FFF2-40B4-BE49-F238E27FC236}">
                <a16:creationId xmlns:a16="http://schemas.microsoft.com/office/drawing/2014/main" id="{72F4B21F-8307-7F45-B992-32EEFE39287A}"/>
              </a:ext>
            </a:extLst>
          </p:cNvPr>
          <p:cNvSpPr>
            <a:spLocks noChangeArrowheads="1"/>
          </p:cNvSpPr>
          <p:nvPr/>
        </p:nvSpPr>
        <p:spPr bwMode="auto">
          <a:xfrm>
            <a:off x="3429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5</a:t>
            </a:r>
          </a:p>
        </p:txBody>
      </p:sp>
      <p:sp>
        <p:nvSpPr>
          <p:cNvPr id="76" name="Rectangle 11">
            <a:extLst>
              <a:ext uri="{FF2B5EF4-FFF2-40B4-BE49-F238E27FC236}">
                <a16:creationId xmlns:a16="http://schemas.microsoft.com/office/drawing/2014/main" id="{8EFE31FC-71CB-664A-B17B-84F51E422E29}"/>
              </a:ext>
            </a:extLst>
          </p:cNvPr>
          <p:cNvSpPr>
            <a:spLocks noChangeArrowheads="1"/>
          </p:cNvSpPr>
          <p:nvPr/>
        </p:nvSpPr>
        <p:spPr bwMode="auto">
          <a:xfrm>
            <a:off x="4343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7</a:t>
            </a:r>
          </a:p>
        </p:txBody>
      </p:sp>
      <p:sp>
        <p:nvSpPr>
          <p:cNvPr id="77" name="Rectangle 12">
            <a:extLst>
              <a:ext uri="{FF2B5EF4-FFF2-40B4-BE49-F238E27FC236}">
                <a16:creationId xmlns:a16="http://schemas.microsoft.com/office/drawing/2014/main" id="{88872DA9-9557-DA41-83B8-F73684C916C5}"/>
              </a:ext>
            </a:extLst>
          </p:cNvPr>
          <p:cNvSpPr>
            <a:spLocks noChangeArrowheads="1"/>
          </p:cNvSpPr>
          <p:nvPr/>
        </p:nvSpPr>
        <p:spPr bwMode="auto">
          <a:xfrm>
            <a:off x="5715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10</a:t>
            </a:r>
          </a:p>
        </p:txBody>
      </p:sp>
      <p:sp>
        <p:nvSpPr>
          <p:cNvPr id="78" name="Rectangle 13">
            <a:extLst>
              <a:ext uri="{FF2B5EF4-FFF2-40B4-BE49-F238E27FC236}">
                <a16:creationId xmlns:a16="http://schemas.microsoft.com/office/drawing/2014/main" id="{3A6C8A28-FE6D-1A4B-B657-88E39AF39048}"/>
              </a:ext>
            </a:extLst>
          </p:cNvPr>
          <p:cNvSpPr>
            <a:spLocks noChangeArrowheads="1"/>
          </p:cNvSpPr>
          <p:nvPr/>
        </p:nvSpPr>
        <p:spPr bwMode="auto">
          <a:xfrm>
            <a:off x="5257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9</a:t>
            </a:r>
          </a:p>
        </p:txBody>
      </p:sp>
      <p:sp>
        <p:nvSpPr>
          <p:cNvPr id="79" name="Rectangle 14">
            <a:extLst>
              <a:ext uri="{FF2B5EF4-FFF2-40B4-BE49-F238E27FC236}">
                <a16:creationId xmlns:a16="http://schemas.microsoft.com/office/drawing/2014/main" id="{48AB3240-FF37-F048-AFDB-3B70B728656E}"/>
              </a:ext>
            </a:extLst>
          </p:cNvPr>
          <p:cNvSpPr>
            <a:spLocks noChangeArrowheads="1"/>
          </p:cNvSpPr>
          <p:nvPr/>
        </p:nvSpPr>
        <p:spPr bwMode="auto">
          <a:xfrm>
            <a:off x="61722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11</a:t>
            </a:r>
          </a:p>
        </p:txBody>
      </p:sp>
      <p:sp>
        <p:nvSpPr>
          <p:cNvPr id="80" name="Rectangle 15">
            <a:extLst>
              <a:ext uri="{FF2B5EF4-FFF2-40B4-BE49-F238E27FC236}">
                <a16:creationId xmlns:a16="http://schemas.microsoft.com/office/drawing/2014/main" id="{00E6FB94-E8D6-994B-AADD-8FC0C03A27AB}"/>
              </a:ext>
            </a:extLst>
          </p:cNvPr>
          <p:cNvSpPr>
            <a:spLocks noChangeArrowheads="1"/>
          </p:cNvSpPr>
          <p:nvPr/>
        </p:nvSpPr>
        <p:spPr bwMode="auto">
          <a:xfrm>
            <a:off x="66294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12</a:t>
            </a:r>
          </a:p>
        </p:txBody>
      </p:sp>
      <p:sp>
        <p:nvSpPr>
          <p:cNvPr id="81" name="Rectangle 16">
            <a:extLst>
              <a:ext uri="{FF2B5EF4-FFF2-40B4-BE49-F238E27FC236}">
                <a16:creationId xmlns:a16="http://schemas.microsoft.com/office/drawing/2014/main" id="{DE2438D4-EC9D-BB48-A764-13AD2FB27A4E}"/>
              </a:ext>
            </a:extLst>
          </p:cNvPr>
          <p:cNvSpPr>
            <a:spLocks noChangeArrowheads="1"/>
          </p:cNvSpPr>
          <p:nvPr/>
        </p:nvSpPr>
        <p:spPr bwMode="auto">
          <a:xfrm>
            <a:off x="75438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14</a:t>
            </a:r>
          </a:p>
        </p:txBody>
      </p:sp>
      <p:sp>
        <p:nvSpPr>
          <p:cNvPr id="82" name="Rectangle 17">
            <a:extLst>
              <a:ext uri="{FF2B5EF4-FFF2-40B4-BE49-F238E27FC236}">
                <a16:creationId xmlns:a16="http://schemas.microsoft.com/office/drawing/2014/main" id="{C688A890-C6CC-B14A-9E10-4BC3214D6B66}"/>
              </a:ext>
            </a:extLst>
          </p:cNvPr>
          <p:cNvSpPr>
            <a:spLocks noChangeArrowheads="1"/>
          </p:cNvSpPr>
          <p:nvPr/>
        </p:nvSpPr>
        <p:spPr bwMode="auto">
          <a:xfrm>
            <a:off x="70866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13</a:t>
            </a:r>
          </a:p>
        </p:txBody>
      </p:sp>
      <p:sp>
        <p:nvSpPr>
          <p:cNvPr id="83" name="Rectangle 18">
            <a:extLst>
              <a:ext uri="{FF2B5EF4-FFF2-40B4-BE49-F238E27FC236}">
                <a16:creationId xmlns:a16="http://schemas.microsoft.com/office/drawing/2014/main" id="{E10F1079-85AC-B349-A07A-DC73B63CE648}"/>
              </a:ext>
            </a:extLst>
          </p:cNvPr>
          <p:cNvSpPr>
            <a:spLocks noChangeArrowheads="1"/>
          </p:cNvSpPr>
          <p:nvPr/>
        </p:nvSpPr>
        <p:spPr bwMode="auto">
          <a:xfrm>
            <a:off x="1143000" y="4557713"/>
            <a:ext cx="457200" cy="192087"/>
          </a:xfrm>
          <a:prstGeom prst="rect">
            <a:avLst/>
          </a:prstGeom>
          <a:noFill/>
          <a:ln w="9525">
            <a:solidFill>
              <a:schemeClr val="bg1"/>
            </a:solidFill>
            <a:miter lim="800000"/>
            <a:headEnd/>
            <a:tailEnd/>
          </a:ln>
          <a:effectLst/>
        </p:spPr>
        <p:txBody>
          <a:bodyPr wrap="none" lIns="92075" tIns="46038" rIns="92075" bIns="46038" anchor="ctr"/>
          <a:lstStyle/>
          <a:p>
            <a:pPr algn="ctr"/>
            <a:r>
              <a:rPr lang="en-US" altLang="zh-TW" sz="900" b="1">
                <a:solidFill>
                  <a:schemeClr val="hlink"/>
                </a:solidFill>
              </a:rPr>
              <a:t>0</a:t>
            </a:r>
          </a:p>
        </p:txBody>
      </p:sp>
      <p:sp>
        <p:nvSpPr>
          <p:cNvPr id="84" name="Rectangle 19" descr="Outlined diamond">
            <a:extLst>
              <a:ext uri="{FF2B5EF4-FFF2-40B4-BE49-F238E27FC236}">
                <a16:creationId xmlns:a16="http://schemas.microsoft.com/office/drawing/2014/main" id="{01437592-D9E4-3943-9436-7F28EEE1DF5F}"/>
              </a:ext>
            </a:extLst>
          </p:cNvPr>
          <p:cNvSpPr>
            <a:spLocks noChangeArrowheads="1"/>
          </p:cNvSpPr>
          <p:nvPr/>
        </p:nvSpPr>
        <p:spPr bwMode="auto">
          <a:xfrm>
            <a:off x="4800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64</a:t>
            </a:r>
          </a:p>
        </p:txBody>
      </p:sp>
      <p:sp>
        <p:nvSpPr>
          <p:cNvPr id="85" name="Rectangle 20" descr="Outlined diamond">
            <a:extLst>
              <a:ext uri="{FF2B5EF4-FFF2-40B4-BE49-F238E27FC236}">
                <a16:creationId xmlns:a16="http://schemas.microsoft.com/office/drawing/2014/main" id="{998EBA0A-ED3A-464D-BB4C-F60B09F1518D}"/>
              </a:ext>
            </a:extLst>
          </p:cNvPr>
          <p:cNvSpPr>
            <a:spLocks noChangeArrowheads="1"/>
          </p:cNvSpPr>
          <p:nvPr/>
        </p:nvSpPr>
        <p:spPr bwMode="auto">
          <a:xfrm>
            <a:off x="2057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14</a:t>
            </a:r>
          </a:p>
        </p:txBody>
      </p:sp>
      <p:sp>
        <p:nvSpPr>
          <p:cNvPr id="86" name="Rectangle 21" descr="Outlined diamond">
            <a:extLst>
              <a:ext uri="{FF2B5EF4-FFF2-40B4-BE49-F238E27FC236}">
                <a16:creationId xmlns:a16="http://schemas.microsoft.com/office/drawing/2014/main" id="{0EA5D87C-ADB1-9245-AA1D-7369FABDB35F}"/>
              </a:ext>
            </a:extLst>
          </p:cNvPr>
          <p:cNvSpPr>
            <a:spLocks noChangeArrowheads="1"/>
          </p:cNvSpPr>
          <p:nvPr/>
        </p:nvSpPr>
        <p:spPr bwMode="auto">
          <a:xfrm>
            <a:off x="1600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13</a:t>
            </a:r>
          </a:p>
        </p:txBody>
      </p:sp>
      <p:sp>
        <p:nvSpPr>
          <p:cNvPr id="87" name="Rectangle 22" descr="Outlined diamond">
            <a:extLst>
              <a:ext uri="{FF2B5EF4-FFF2-40B4-BE49-F238E27FC236}">
                <a16:creationId xmlns:a16="http://schemas.microsoft.com/office/drawing/2014/main" id="{B6585101-5D6F-5E47-8682-D246FA532E24}"/>
              </a:ext>
            </a:extLst>
          </p:cNvPr>
          <p:cNvSpPr>
            <a:spLocks noChangeArrowheads="1"/>
          </p:cNvSpPr>
          <p:nvPr/>
        </p:nvSpPr>
        <p:spPr bwMode="auto">
          <a:xfrm>
            <a:off x="2514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25</a:t>
            </a:r>
          </a:p>
        </p:txBody>
      </p:sp>
      <p:sp>
        <p:nvSpPr>
          <p:cNvPr id="88" name="Rectangle 23">
            <a:extLst>
              <a:ext uri="{FF2B5EF4-FFF2-40B4-BE49-F238E27FC236}">
                <a16:creationId xmlns:a16="http://schemas.microsoft.com/office/drawing/2014/main" id="{B176C4B3-37E3-6548-9972-2FBBD96DD1FE}"/>
              </a:ext>
            </a:extLst>
          </p:cNvPr>
          <p:cNvSpPr>
            <a:spLocks noChangeArrowheads="1"/>
          </p:cNvSpPr>
          <p:nvPr/>
        </p:nvSpPr>
        <p:spPr bwMode="auto">
          <a:xfrm>
            <a:off x="2971800" y="4108450"/>
            <a:ext cx="457200" cy="420688"/>
          </a:xfrm>
          <a:prstGeom prst="rect">
            <a:avLst/>
          </a:prstGeom>
          <a:solidFill>
            <a:schemeClr val="tx2"/>
          </a:solidFill>
          <a:ln w="9525">
            <a:solidFill>
              <a:schemeClr val="bg1"/>
            </a:solidFill>
            <a:miter lim="800000"/>
            <a:headEnd/>
            <a:tailEnd/>
          </a:ln>
          <a:effectLst/>
        </p:spPr>
        <p:txBody>
          <a:bodyPr wrap="none" lIns="92075" tIns="46038" rIns="92075" bIns="46038" anchor="ctr"/>
          <a:lstStyle/>
          <a:p>
            <a:pPr algn="ctr"/>
            <a:r>
              <a:rPr lang="en-US" altLang="zh-TW" b="1"/>
              <a:t>33</a:t>
            </a:r>
          </a:p>
        </p:txBody>
      </p:sp>
      <p:sp>
        <p:nvSpPr>
          <p:cNvPr id="89" name="Rectangle 24" descr="Outlined diamond">
            <a:extLst>
              <a:ext uri="{FF2B5EF4-FFF2-40B4-BE49-F238E27FC236}">
                <a16:creationId xmlns:a16="http://schemas.microsoft.com/office/drawing/2014/main" id="{EB0F6EC1-E66D-BF41-9B6C-046A3D56C4CE}"/>
              </a:ext>
            </a:extLst>
          </p:cNvPr>
          <p:cNvSpPr>
            <a:spLocks noChangeArrowheads="1"/>
          </p:cNvSpPr>
          <p:nvPr/>
        </p:nvSpPr>
        <p:spPr bwMode="auto">
          <a:xfrm>
            <a:off x="3886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51</a:t>
            </a:r>
          </a:p>
        </p:txBody>
      </p:sp>
      <p:sp>
        <p:nvSpPr>
          <p:cNvPr id="90" name="Rectangle 25" descr="Outlined diamond">
            <a:extLst>
              <a:ext uri="{FF2B5EF4-FFF2-40B4-BE49-F238E27FC236}">
                <a16:creationId xmlns:a16="http://schemas.microsoft.com/office/drawing/2014/main" id="{32D722B8-08E7-BD41-B8A8-340392095045}"/>
              </a:ext>
            </a:extLst>
          </p:cNvPr>
          <p:cNvSpPr>
            <a:spLocks noChangeArrowheads="1"/>
          </p:cNvSpPr>
          <p:nvPr/>
        </p:nvSpPr>
        <p:spPr bwMode="auto">
          <a:xfrm>
            <a:off x="3429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43</a:t>
            </a:r>
          </a:p>
        </p:txBody>
      </p:sp>
      <p:sp>
        <p:nvSpPr>
          <p:cNvPr id="91" name="Rectangle 26" descr="Outlined diamond">
            <a:extLst>
              <a:ext uri="{FF2B5EF4-FFF2-40B4-BE49-F238E27FC236}">
                <a16:creationId xmlns:a16="http://schemas.microsoft.com/office/drawing/2014/main" id="{6AD64032-D4DA-9F4D-BE70-DA04A940953F}"/>
              </a:ext>
            </a:extLst>
          </p:cNvPr>
          <p:cNvSpPr>
            <a:spLocks noChangeArrowheads="1"/>
          </p:cNvSpPr>
          <p:nvPr/>
        </p:nvSpPr>
        <p:spPr bwMode="auto">
          <a:xfrm>
            <a:off x="4343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53</a:t>
            </a:r>
          </a:p>
        </p:txBody>
      </p:sp>
      <p:sp>
        <p:nvSpPr>
          <p:cNvPr id="92" name="Rectangle 27" descr="Outlined diamond">
            <a:extLst>
              <a:ext uri="{FF2B5EF4-FFF2-40B4-BE49-F238E27FC236}">
                <a16:creationId xmlns:a16="http://schemas.microsoft.com/office/drawing/2014/main" id="{29394D9F-3A34-B545-9418-3EF29216B55C}"/>
              </a:ext>
            </a:extLst>
          </p:cNvPr>
          <p:cNvSpPr>
            <a:spLocks noChangeArrowheads="1"/>
          </p:cNvSpPr>
          <p:nvPr/>
        </p:nvSpPr>
        <p:spPr bwMode="auto">
          <a:xfrm>
            <a:off x="5715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84</a:t>
            </a:r>
          </a:p>
        </p:txBody>
      </p:sp>
      <p:sp>
        <p:nvSpPr>
          <p:cNvPr id="93" name="Rectangle 28" descr="Outlined diamond">
            <a:extLst>
              <a:ext uri="{FF2B5EF4-FFF2-40B4-BE49-F238E27FC236}">
                <a16:creationId xmlns:a16="http://schemas.microsoft.com/office/drawing/2014/main" id="{9AFAF755-1404-3847-8BA1-E0B8E982D77C}"/>
              </a:ext>
            </a:extLst>
          </p:cNvPr>
          <p:cNvSpPr>
            <a:spLocks noChangeArrowheads="1"/>
          </p:cNvSpPr>
          <p:nvPr/>
        </p:nvSpPr>
        <p:spPr bwMode="auto">
          <a:xfrm>
            <a:off x="5257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72</a:t>
            </a:r>
          </a:p>
        </p:txBody>
      </p:sp>
      <p:sp>
        <p:nvSpPr>
          <p:cNvPr id="94" name="Rectangle 29" descr="Outlined diamond">
            <a:extLst>
              <a:ext uri="{FF2B5EF4-FFF2-40B4-BE49-F238E27FC236}">
                <a16:creationId xmlns:a16="http://schemas.microsoft.com/office/drawing/2014/main" id="{605BA189-2B89-2E43-B0AE-2B82E5A2E274}"/>
              </a:ext>
            </a:extLst>
          </p:cNvPr>
          <p:cNvSpPr>
            <a:spLocks noChangeArrowheads="1"/>
          </p:cNvSpPr>
          <p:nvPr/>
        </p:nvSpPr>
        <p:spPr bwMode="auto">
          <a:xfrm>
            <a:off x="61722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93</a:t>
            </a:r>
          </a:p>
        </p:txBody>
      </p:sp>
      <p:sp>
        <p:nvSpPr>
          <p:cNvPr id="95" name="Rectangle 30" descr="Outlined diamond">
            <a:extLst>
              <a:ext uri="{FF2B5EF4-FFF2-40B4-BE49-F238E27FC236}">
                <a16:creationId xmlns:a16="http://schemas.microsoft.com/office/drawing/2014/main" id="{E47F1AAF-FCC3-2541-92B8-75A7E31B90C6}"/>
              </a:ext>
            </a:extLst>
          </p:cNvPr>
          <p:cNvSpPr>
            <a:spLocks noChangeArrowheads="1"/>
          </p:cNvSpPr>
          <p:nvPr/>
        </p:nvSpPr>
        <p:spPr bwMode="auto">
          <a:xfrm>
            <a:off x="66294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95</a:t>
            </a:r>
          </a:p>
        </p:txBody>
      </p:sp>
      <p:sp>
        <p:nvSpPr>
          <p:cNvPr id="96" name="Rectangle 31" descr="Outlined diamond">
            <a:extLst>
              <a:ext uri="{FF2B5EF4-FFF2-40B4-BE49-F238E27FC236}">
                <a16:creationId xmlns:a16="http://schemas.microsoft.com/office/drawing/2014/main" id="{AEC1C70C-C8D4-FF45-9EFB-3A3DFEBCB87C}"/>
              </a:ext>
            </a:extLst>
          </p:cNvPr>
          <p:cNvSpPr>
            <a:spLocks noChangeArrowheads="1"/>
          </p:cNvSpPr>
          <p:nvPr/>
        </p:nvSpPr>
        <p:spPr bwMode="auto">
          <a:xfrm>
            <a:off x="75438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97</a:t>
            </a:r>
          </a:p>
        </p:txBody>
      </p:sp>
      <p:sp>
        <p:nvSpPr>
          <p:cNvPr id="97" name="Rectangle 32" descr="Outlined diamond">
            <a:extLst>
              <a:ext uri="{FF2B5EF4-FFF2-40B4-BE49-F238E27FC236}">
                <a16:creationId xmlns:a16="http://schemas.microsoft.com/office/drawing/2014/main" id="{06171D82-4D5D-D54C-94EA-89F1DDF35A38}"/>
              </a:ext>
            </a:extLst>
          </p:cNvPr>
          <p:cNvSpPr>
            <a:spLocks noChangeArrowheads="1"/>
          </p:cNvSpPr>
          <p:nvPr/>
        </p:nvSpPr>
        <p:spPr bwMode="auto">
          <a:xfrm>
            <a:off x="70866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96</a:t>
            </a:r>
          </a:p>
        </p:txBody>
      </p:sp>
      <p:sp>
        <p:nvSpPr>
          <p:cNvPr id="98" name="Rectangle 33" descr="Outlined diamond">
            <a:extLst>
              <a:ext uri="{FF2B5EF4-FFF2-40B4-BE49-F238E27FC236}">
                <a16:creationId xmlns:a16="http://schemas.microsoft.com/office/drawing/2014/main" id="{8E3B8A29-2738-4143-9EFE-51C090E243DA}"/>
              </a:ext>
            </a:extLst>
          </p:cNvPr>
          <p:cNvSpPr>
            <a:spLocks noChangeArrowheads="1"/>
          </p:cNvSpPr>
          <p:nvPr/>
        </p:nvSpPr>
        <p:spPr bwMode="auto">
          <a:xfrm>
            <a:off x="1143000" y="4108450"/>
            <a:ext cx="457200" cy="420688"/>
          </a:xfrm>
          <a:prstGeom prst="rect">
            <a:avLst/>
          </a:prstGeom>
          <a:pattFill prst="openDmnd">
            <a:fgClr>
              <a:schemeClr val="bg2"/>
            </a:fgClr>
            <a:bgClr>
              <a:schemeClr val="tx2"/>
            </a:bgClr>
          </a:pattFill>
          <a:ln w="9525">
            <a:solidFill>
              <a:schemeClr val="bg1"/>
            </a:solidFill>
            <a:miter lim="800000"/>
            <a:headEnd/>
            <a:tailEnd/>
          </a:ln>
          <a:effectLst/>
        </p:spPr>
        <p:txBody>
          <a:bodyPr wrap="none" lIns="92075" tIns="46038" rIns="92075" bIns="46038" anchor="ctr"/>
          <a:lstStyle/>
          <a:p>
            <a:pPr algn="ctr"/>
            <a:r>
              <a:rPr lang="en-US" altLang="zh-TW" b="1">
                <a:solidFill>
                  <a:schemeClr val="hlink"/>
                </a:solidFill>
              </a:rPr>
              <a:t>6</a:t>
            </a:r>
          </a:p>
        </p:txBody>
      </p:sp>
      <p:sp>
        <p:nvSpPr>
          <p:cNvPr id="99" name="Rectangle 34">
            <a:extLst>
              <a:ext uri="{FF2B5EF4-FFF2-40B4-BE49-F238E27FC236}">
                <a16:creationId xmlns:a16="http://schemas.microsoft.com/office/drawing/2014/main" id="{0263424E-B2B1-4B45-8FC8-FB0535CE56EA}"/>
              </a:ext>
            </a:extLst>
          </p:cNvPr>
          <p:cNvSpPr>
            <a:spLocks noChangeArrowheads="1"/>
          </p:cNvSpPr>
          <p:nvPr/>
        </p:nvSpPr>
        <p:spPr bwMode="auto">
          <a:xfrm>
            <a:off x="3009900" y="5103813"/>
            <a:ext cx="396875" cy="517525"/>
          </a:xfrm>
          <a:prstGeom prst="rect">
            <a:avLst/>
          </a:prstGeom>
          <a:noFill/>
          <a:ln w="15875">
            <a:noFill/>
            <a:miter lim="800000"/>
            <a:headEnd/>
            <a:tailEnd/>
          </a:ln>
          <a:effectLst/>
        </p:spPr>
        <p:txBody>
          <a:bodyPr wrap="none" lIns="92075" tIns="46038" rIns="92075" bIns="46038">
            <a:spAutoFit/>
          </a:bodyPr>
          <a:lstStyle/>
          <a:p>
            <a:pPr algn="ctr">
              <a:spcBef>
                <a:spcPct val="50000"/>
              </a:spcBef>
            </a:pPr>
            <a:r>
              <a:rPr kumimoji="1" lang="en-US" altLang="zh-TW" b="1"/>
              <a:t>lo</a:t>
            </a:r>
            <a:br>
              <a:rPr kumimoji="1" lang="en-US" altLang="zh-TW" b="1"/>
            </a:br>
            <a:r>
              <a:rPr kumimoji="1" lang="en-US" altLang="zh-TW" b="1"/>
              <a:t>hi</a:t>
            </a:r>
          </a:p>
        </p:txBody>
      </p:sp>
      <p:sp>
        <p:nvSpPr>
          <p:cNvPr id="100" name="Line 35">
            <a:extLst>
              <a:ext uri="{FF2B5EF4-FFF2-40B4-BE49-F238E27FC236}">
                <a16:creationId xmlns:a16="http://schemas.microsoft.com/office/drawing/2014/main" id="{DDCFFA52-13C3-BE4B-987E-5CC25DB4FDE2}"/>
              </a:ext>
            </a:extLst>
          </p:cNvPr>
          <p:cNvSpPr>
            <a:spLocks noChangeShapeType="1"/>
          </p:cNvSpPr>
          <p:nvPr/>
        </p:nvSpPr>
        <p:spPr bwMode="auto">
          <a:xfrm flipV="1">
            <a:off x="3190875" y="4840288"/>
            <a:ext cx="0" cy="228600"/>
          </a:xfrm>
          <a:prstGeom prst="line">
            <a:avLst/>
          </a:prstGeom>
          <a:noFill/>
          <a:ln w="9525">
            <a:solidFill>
              <a:schemeClr val="tx1"/>
            </a:solidFill>
            <a:round/>
            <a:headEnd/>
            <a:tailEnd type="triangle" w="sm" len="sm"/>
          </a:ln>
        </p:spPr>
        <p:txBody>
          <a:bodyPr wrap="none" anchor="ctr"/>
          <a:lstStyle/>
          <a:p>
            <a:endParaRPr lang="zh-TW" altLang="en-US"/>
          </a:p>
        </p:txBody>
      </p:sp>
      <p:sp>
        <p:nvSpPr>
          <p:cNvPr id="101" name="Oval 81">
            <a:extLst>
              <a:ext uri="{FF2B5EF4-FFF2-40B4-BE49-F238E27FC236}">
                <a16:creationId xmlns:a16="http://schemas.microsoft.com/office/drawing/2014/main" id="{4F89E61F-4840-5C40-9CAA-4F26C90BA3FC}"/>
              </a:ext>
            </a:extLst>
          </p:cNvPr>
          <p:cNvSpPr>
            <a:spLocks noChangeArrowheads="1"/>
          </p:cNvSpPr>
          <p:nvPr/>
        </p:nvSpPr>
        <p:spPr bwMode="auto">
          <a:xfrm>
            <a:off x="3030861" y="4143383"/>
            <a:ext cx="357187" cy="357187"/>
          </a:xfrm>
          <a:prstGeom prst="ellipse">
            <a:avLst/>
          </a:prstGeom>
          <a:noFill/>
          <a:ln w="57150">
            <a:solidFill>
              <a:srgbClr val="FF0000"/>
            </a:solidFill>
            <a:round/>
            <a:headEnd/>
            <a:tailEnd/>
          </a:ln>
        </p:spPr>
        <p:txBody>
          <a:bodyPr wrap="none" anchor="ctr"/>
          <a:lstStyle/>
          <a:p>
            <a:endParaRPr lang="zh-TW" altLang="en-US"/>
          </a:p>
        </p:txBody>
      </p:sp>
    </p:spTree>
    <p:extLst>
      <p:ext uri="{BB962C8B-B14F-4D97-AF65-F5344CB8AC3E}">
        <p14:creationId xmlns:p14="http://schemas.microsoft.com/office/powerpoint/2010/main" val="4124867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23E9A9-D23D-C24A-988F-ED25394C045A}"/>
              </a:ext>
            </a:extLst>
          </p:cNvPr>
          <p:cNvSpPr>
            <a:spLocks noGrp="1"/>
          </p:cNvSpPr>
          <p:nvPr>
            <p:ph type="sldNum" sz="quarter" idx="12"/>
          </p:nvPr>
        </p:nvSpPr>
        <p:spPr/>
        <p:txBody>
          <a:bodyPr/>
          <a:lstStyle/>
          <a:p>
            <a:fld id="{4E77BC79-9480-1042-96E1-82B94DA0811E}" type="slidenum">
              <a:rPr lang="en-US" smtClean="0"/>
              <a:t>26</a:t>
            </a:fld>
            <a:endParaRPr lang="en-US"/>
          </a:p>
        </p:txBody>
      </p:sp>
      <p:sp>
        <p:nvSpPr>
          <p:cNvPr id="3" name="Title 2">
            <a:extLst>
              <a:ext uri="{FF2B5EF4-FFF2-40B4-BE49-F238E27FC236}">
                <a16:creationId xmlns:a16="http://schemas.microsoft.com/office/drawing/2014/main" id="{BA89E2F8-DDA9-2149-AC7C-8E1B4C474993}"/>
              </a:ext>
            </a:extLst>
          </p:cNvPr>
          <p:cNvSpPr>
            <a:spLocks noGrp="1"/>
          </p:cNvSpPr>
          <p:nvPr>
            <p:ph type="title"/>
          </p:nvPr>
        </p:nvSpPr>
        <p:spPr/>
        <p:txBody>
          <a:bodyPr/>
          <a:lstStyle/>
          <a:p>
            <a:r>
              <a:rPr lang="en-US" dirty="0"/>
              <a:t>Golden Formula – Find min</a:t>
            </a:r>
          </a:p>
        </p:txBody>
      </p:sp>
      <p:sp>
        <p:nvSpPr>
          <p:cNvPr id="5" name="Rectangle 4">
            <a:extLst>
              <a:ext uri="{FF2B5EF4-FFF2-40B4-BE49-F238E27FC236}">
                <a16:creationId xmlns:a16="http://schemas.microsoft.com/office/drawing/2014/main" id="{575F4B6A-0B44-2E41-BFF5-9B32BF6F62A1}"/>
              </a:ext>
            </a:extLst>
          </p:cNvPr>
          <p:cNvSpPr/>
          <p:nvPr/>
        </p:nvSpPr>
        <p:spPr>
          <a:xfrm>
            <a:off x="628650" y="1386394"/>
            <a:ext cx="7886700" cy="4801314"/>
          </a:xfrm>
          <a:prstGeom prst="rect">
            <a:avLst/>
          </a:prstGeom>
        </p:spPr>
        <p:txBody>
          <a:bodyPr wrap="square">
            <a:spAutoFit/>
          </a:bodyPr>
          <a:lstStyle/>
          <a:p>
            <a:r>
              <a:rPr lang="en-US" dirty="0"/>
              <a:t>void </a:t>
            </a:r>
            <a:r>
              <a:rPr lang="en-US" dirty="0" err="1"/>
              <a:t>FindMin</a:t>
            </a:r>
            <a:r>
              <a:rPr lang="en-US" dirty="0"/>
              <a:t>()</a:t>
            </a:r>
          </a:p>
          <a:p>
            <a:r>
              <a:rPr lang="en-US" dirty="0"/>
              <a:t>{</a:t>
            </a:r>
          </a:p>
          <a:p>
            <a:r>
              <a:rPr lang="en-US" dirty="0"/>
              <a:t>	int beg, end, mid, best = INT_MAX;</a:t>
            </a:r>
          </a:p>
          <a:p>
            <a:r>
              <a:rPr lang="en-US" dirty="0"/>
              <a:t>	do {</a:t>
            </a:r>
          </a:p>
          <a:p>
            <a:r>
              <a:rPr lang="en-US" dirty="0"/>
              <a:t>		mid = (</a:t>
            </a:r>
            <a:r>
              <a:rPr lang="en-US" dirty="0" err="1"/>
              <a:t>beg+end</a:t>
            </a:r>
            <a:r>
              <a:rPr lang="en-US" dirty="0"/>
              <a:t>)/2;</a:t>
            </a:r>
          </a:p>
          <a:p>
            <a:r>
              <a:rPr lang="en-US" dirty="0"/>
              <a:t>		if(valid(mid))</a:t>
            </a:r>
          </a:p>
          <a:p>
            <a:r>
              <a:rPr lang="en-US" dirty="0"/>
              <a:t>		{</a:t>
            </a:r>
          </a:p>
          <a:p>
            <a:r>
              <a:rPr lang="en-US" dirty="0"/>
              <a:t>			best = min(best, mid);</a:t>
            </a:r>
          </a:p>
          <a:p>
            <a:r>
              <a:rPr lang="en-US" dirty="0"/>
              <a:t>			end = mid;</a:t>
            </a:r>
          </a:p>
          <a:p>
            <a:r>
              <a:rPr lang="en-US" dirty="0"/>
              <a:t>		}</a:t>
            </a:r>
          </a:p>
          <a:p>
            <a:r>
              <a:rPr lang="en-US" dirty="0"/>
              <a:t>		else</a:t>
            </a:r>
          </a:p>
          <a:p>
            <a:r>
              <a:rPr lang="en-US" dirty="0"/>
              <a:t>			beg = mid + 1;</a:t>
            </a:r>
          </a:p>
          <a:p>
            <a:r>
              <a:rPr lang="en-US" dirty="0"/>
              <a:t>	}while(beg &lt; end);</a:t>
            </a:r>
          </a:p>
          <a:p>
            <a:endParaRPr lang="en-US" dirty="0"/>
          </a:p>
          <a:p>
            <a:r>
              <a:rPr lang="en-US" dirty="0"/>
              <a:t>	/* now the answer is in the best, if the value is INT_MAX means</a:t>
            </a:r>
          </a:p>
          <a:p>
            <a:r>
              <a:rPr lang="en-US" dirty="0"/>
              <a:t>	 * no feasible solution. Otherwise it is the minimum value. */</a:t>
            </a:r>
          </a:p>
          <a:p>
            <a:r>
              <a:rPr lang="en-US" dirty="0"/>
              <a:t>}</a:t>
            </a:r>
          </a:p>
        </p:txBody>
      </p:sp>
      <p:sp>
        <p:nvSpPr>
          <p:cNvPr id="6" name="TextBox 5">
            <a:extLst>
              <a:ext uri="{FF2B5EF4-FFF2-40B4-BE49-F238E27FC236}">
                <a16:creationId xmlns:a16="http://schemas.microsoft.com/office/drawing/2014/main" id="{FD4623FF-F699-ED4B-8753-3FB8FDC640F2}"/>
              </a:ext>
            </a:extLst>
          </p:cNvPr>
          <p:cNvSpPr txBox="1"/>
          <p:nvPr/>
        </p:nvSpPr>
        <p:spPr>
          <a:xfrm rot="1235560">
            <a:off x="5375101" y="2542010"/>
            <a:ext cx="3742317" cy="830997"/>
          </a:xfrm>
          <a:prstGeom prst="rect">
            <a:avLst/>
          </a:prstGeom>
          <a:noFill/>
        </p:spPr>
        <p:txBody>
          <a:bodyPr wrap="square" rtlCol="0">
            <a:spAutoFit/>
          </a:bodyPr>
          <a:lstStyle/>
          <a:p>
            <a:r>
              <a:rPr lang="en-US" sz="2400" b="1" dirty="0">
                <a:solidFill>
                  <a:srgbClr val="FF0000"/>
                </a:solidFill>
              </a:rPr>
              <a:t>Include this to your software toolbox!</a:t>
            </a:r>
          </a:p>
        </p:txBody>
      </p:sp>
    </p:spTree>
    <p:extLst>
      <p:ext uri="{BB962C8B-B14F-4D97-AF65-F5344CB8AC3E}">
        <p14:creationId xmlns:p14="http://schemas.microsoft.com/office/powerpoint/2010/main" val="34438087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23E9A9-D23D-C24A-988F-ED25394C045A}"/>
              </a:ext>
            </a:extLst>
          </p:cNvPr>
          <p:cNvSpPr>
            <a:spLocks noGrp="1"/>
          </p:cNvSpPr>
          <p:nvPr>
            <p:ph type="sldNum" sz="quarter" idx="12"/>
          </p:nvPr>
        </p:nvSpPr>
        <p:spPr/>
        <p:txBody>
          <a:bodyPr/>
          <a:lstStyle/>
          <a:p>
            <a:fld id="{4E77BC79-9480-1042-96E1-82B94DA0811E}" type="slidenum">
              <a:rPr lang="en-US" smtClean="0"/>
              <a:t>27</a:t>
            </a:fld>
            <a:endParaRPr lang="en-US"/>
          </a:p>
        </p:txBody>
      </p:sp>
      <p:sp>
        <p:nvSpPr>
          <p:cNvPr id="3" name="Title 2">
            <a:extLst>
              <a:ext uri="{FF2B5EF4-FFF2-40B4-BE49-F238E27FC236}">
                <a16:creationId xmlns:a16="http://schemas.microsoft.com/office/drawing/2014/main" id="{BA89E2F8-DDA9-2149-AC7C-8E1B4C474993}"/>
              </a:ext>
            </a:extLst>
          </p:cNvPr>
          <p:cNvSpPr>
            <a:spLocks noGrp="1"/>
          </p:cNvSpPr>
          <p:nvPr>
            <p:ph type="title"/>
          </p:nvPr>
        </p:nvSpPr>
        <p:spPr/>
        <p:txBody>
          <a:bodyPr/>
          <a:lstStyle/>
          <a:p>
            <a:r>
              <a:rPr lang="en-US" dirty="0"/>
              <a:t>Golden Formula – Find Max</a:t>
            </a:r>
          </a:p>
        </p:txBody>
      </p:sp>
      <p:sp>
        <p:nvSpPr>
          <p:cNvPr id="6" name="Rectangle 5">
            <a:extLst>
              <a:ext uri="{FF2B5EF4-FFF2-40B4-BE49-F238E27FC236}">
                <a16:creationId xmlns:a16="http://schemas.microsoft.com/office/drawing/2014/main" id="{86ACE6EA-F0DC-AB44-8A46-108D5021C2F0}"/>
              </a:ext>
            </a:extLst>
          </p:cNvPr>
          <p:cNvSpPr/>
          <p:nvPr/>
        </p:nvSpPr>
        <p:spPr>
          <a:xfrm>
            <a:off x="628650" y="1417031"/>
            <a:ext cx="7886700" cy="4801314"/>
          </a:xfrm>
          <a:prstGeom prst="rect">
            <a:avLst/>
          </a:prstGeom>
        </p:spPr>
        <p:txBody>
          <a:bodyPr wrap="square">
            <a:spAutoFit/>
          </a:bodyPr>
          <a:lstStyle/>
          <a:p>
            <a:r>
              <a:rPr lang="en-US" dirty="0"/>
              <a:t>void </a:t>
            </a:r>
            <a:r>
              <a:rPr lang="en-US" dirty="0" err="1"/>
              <a:t>FindMax</a:t>
            </a:r>
            <a:r>
              <a:rPr lang="en-US" dirty="0"/>
              <a:t>()</a:t>
            </a:r>
          </a:p>
          <a:p>
            <a:r>
              <a:rPr lang="en-US" dirty="0"/>
              <a:t>{</a:t>
            </a:r>
          </a:p>
          <a:p>
            <a:r>
              <a:rPr lang="en-US" dirty="0"/>
              <a:t>	int beg, end, mid, best = 0;</a:t>
            </a:r>
          </a:p>
          <a:p>
            <a:endParaRPr lang="en-US" dirty="0"/>
          </a:p>
          <a:p>
            <a:r>
              <a:rPr lang="en-US" dirty="0"/>
              <a:t>	do {</a:t>
            </a:r>
          </a:p>
          <a:p>
            <a:r>
              <a:rPr lang="en-US" dirty="0"/>
              <a:t>		mid = (beg+end+1) / 2;</a:t>
            </a:r>
          </a:p>
          <a:p>
            <a:r>
              <a:rPr lang="en-US" dirty="0"/>
              <a:t>		if(valid(mid)) {</a:t>
            </a:r>
          </a:p>
          <a:p>
            <a:r>
              <a:rPr lang="en-US" dirty="0"/>
              <a:t>			best = min(best, mid);</a:t>
            </a:r>
          </a:p>
          <a:p>
            <a:r>
              <a:rPr lang="en-US" dirty="0"/>
              <a:t>			beg = mid;</a:t>
            </a:r>
          </a:p>
          <a:p>
            <a:r>
              <a:rPr lang="en-US" dirty="0"/>
              <a:t>		}</a:t>
            </a:r>
          </a:p>
          <a:p>
            <a:r>
              <a:rPr lang="en-US" dirty="0"/>
              <a:t>		else end = mid - 1;                 </a:t>
            </a:r>
          </a:p>
          <a:p>
            <a:endParaRPr lang="en-US" dirty="0"/>
          </a:p>
          <a:p>
            <a:r>
              <a:rPr lang="en-US" dirty="0"/>
              <a:t>	}while(beg &lt; end);</a:t>
            </a:r>
          </a:p>
          <a:p>
            <a:endParaRPr lang="en-US" dirty="0"/>
          </a:p>
          <a:p>
            <a:r>
              <a:rPr lang="en-US" dirty="0"/>
              <a:t>	/* now the answer if the best, if the value  is the 0(user-defined minimum     </a:t>
            </a:r>
          </a:p>
          <a:p>
            <a:r>
              <a:rPr lang="en-US" dirty="0"/>
              <a:t>              value), means no solution. Otherwise, it is the maximum value. */</a:t>
            </a:r>
          </a:p>
          <a:p>
            <a:r>
              <a:rPr lang="en-US" dirty="0"/>
              <a:t>}</a:t>
            </a:r>
          </a:p>
        </p:txBody>
      </p:sp>
      <p:sp>
        <p:nvSpPr>
          <p:cNvPr id="42" name="TextBox 41">
            <a:extLst>
              <a:ext uri="{FF2B5EF4-FFF2-40B4-BE49-F238E27FC236}">
                <a16:creationId xmlns:a16="http://schemas.microsoft.com/office/drawing/2014/main" id="{0847746E-32A0-6A42-9541-54D04F81F265}"/>
              </a:ext>
            </a:extLst>
          </p:cNvPr>
          <p:cNvSpPr txBox="1"/>
          <p:nvPr/>
        </p:nvSpPr>
        <p:spPr>
          <a:xfrm rot="1235560">
            <a:off x="5375101" y="2542010"/>
            <a:ext cx="3742317" cy="830997"/>
          </a:xfrm>
          <a:prstGeom prst="rect">
            <a:avLst/>
          </a:prstGeom>
          <a:noFill/>
        </p:spPr>
        <p:txBody>
          <a:bodyPr wrap="square" rtlCol="0">
            <a:spAutoFit/>
          </a:bodyPr>
          <a:lstStyle/>
          <a:p>
            <a:r>
              <a:rPr lang="en-US" sz="2400" b="1" dirty="0">
                <a:solidFill>
                  <a:srgbClr val="FF0000"/>
                </a:solidFill>
              </a:rPr>
              <a:t>Include this to your software toolbox!</a:t>
            </a:r>
          </a:p>
        </p:txBody>
      </p:sp>
    </p:spTree>
    <p:extLst>
      <p:ext uri="{BB962C8B-B14F-4D97-AF65-F5344CB8AC3E}">
        <p14:creationId xmlns:p14="http://schemas.microsoft.com/office/powerpoint/2010/main" val="6875212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D73381-4C9D-1249-BB83-218C6D45AC48}"/>
              </a:ext>
            </a:extLst>
          </p:cNvPr>
          <p:cNvSpPr>
            <a:spLocks noGrp="1"/>
          </p:cNvSpPr>
          <p:nvPr>
            <p:ph type="sldNum" sz="quarter" idx="12"/>
          </p:nvPr>
        </p:nvSpPr>
        <p:spPr/>
        <p:txBody>
          <a:bodyPr/>
          <a:lstStyle/>
          <a:p>
            <a:fld id="{4E77BC79-9480-1042-96E1-82B94DA0811E}" type="slidenum">
              <a:rPr lang="en-US" smtClean="0"/>
              <a:t>28</a:t>
            </a:fld>
            <a:endParaRPr lang="en-US"/>
          </a:p>
        </p:txBody>
      </p:sp>
      <p:sp>
        <p:nvSpPr>
          <p:cNvPr id="3" name="Title 2">
            <a:extLst>
              <a:ext uri="{FF2B5EF4-FFF2-40B4-BE49-F238E27FC236}">
                <a16:creationId xmlns:a16="http://schemas.microsoft.com/office/drawing/2014/main" id="{F5EA9AAA-F911-0C44-94B2-ADBC5F67B55E}"/>
              </a:ext>
            </a:extLst>
          </p:cNvPr>
          <p:cNvSpPr>
            <a:spLocks noGrp="1"/>
          </p:cNvSpPr>
          <p:nvPr>
            <p:ph type="title"/>
          </p:nvPr>
        </p:nvSpPr>
        <p:spPr/>
        <p:txBody>
          <a:bodyPr/>
          <a:lstStyle/>
          <a:p>
            <a:r>
              <a:rPr lang="en-US" dirty="0"/>
              <a:t>Binary Search Example</a:t>
            </a:r>
          </a:p>
        </p:txBody>
      </p:sp>
      <p:sp>
        <p:nvSpPr>
          <p:cNvPr id="4" name="Content Placeholder 3">
            <a:extLst>
              <a:ext uri="{FF2B5EF4-FFF2-40B4-BE49-F238E27FC236}">
                <a16:creationId xmlns:a16="http://schemas.microsoft.com/office/drawing/2014/main" id="{96A4760A-25A3-604E-88A5-D0124DED95F2}"/>
              </a:ext>
            </a:extLst>
          </p:cNvPr>
          <p:cNvSpPr>
            <a:spLocks noGrp="1"/>
          </p:cNvSpPr>
          <p:nvPr>
            <p:ph idx="1"/>
          </p:nvPr>
        </p:nvSpPr>
        <p:spPr/>
        <p:txBody>
          <a:bodyPr/>
          <a:lstStyle/>
          <a:p>
            <a:r>
              <a:rPr lang="en-US" altLang="zh-TW" dirty="0"/>
              <a:t>A sorted array: 1, 2, 4, 7, 9, 11, 15, 17, 19, 31, 40</a:t>
            </a:r>
          </a:p>
          <a:p>
            <a:r>
              <a:rPr lang="en-US" altLang="zh-TW" dirty="0"/>
              <a:t>Find the minimum value that &gt; 13</a:t>
            </a:r>
          </a:p>
          <a:p>
            <a:pPr lvl="1"/>
            <a:r>
              <a:rPr lang="en-US" altLang="zh-TW" dirty="0"/>
              <a:t>What about finding the minimum value that &lt; 13</a:t>
            </a:r>
          </a:p>
          <a:p>
            <a:r>
              <a:rPr lang="en-US" altLang="zh-TW" dirty="0"/>
              <a:t>Find the maximum value that &lt; 13</a:t>
            </a:r>
          </a:p>
          <a:p>
            <a:pPr lvl="1"/>
            <a:r>
              <a:rPr lang="en-US" altLang="zh-TW" dirty="0"/>
              <a:t>What about finding the maximum value that &gt; 13</a:t>
            </a:r>
          </a:p>
          <a:p>
            <a:endParaRPr lang="en-US" dirty="0"/>
          </a:p>
        </p:txBody>
      </p:sp>
    </p:spTree>
    <p:extLst>
      <p:ext uri="{BB962C8B-B14F-4D97-AF65-F5344CB8AC3E}">
        <p14:creationId xmlns:p14="http://schemas.microsoft.com/office/powerpoint/2010/main" val="32903905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73A247-6FE7-E34D-857B-1351320A06A4}"/>
              </a:ext>
            </a:extLst>
          </p:cNvPr>
          <p:cNvSpPr>
            <a:spLocks noGrp="1"/>
          </p:cNvSpPr>
          <p:nvPr>
            <p:ph type="sldNum" sz="quarter" idx="12"/>
          </p:nvPr>
        </p:nvSpPr>
        <p:spPr/>
        <p:txBody>
          <a:bodyPr/>
          <a:lstStyle/>
          <a:p>
            <a:fld id="{4E77BC79-9480-1042-96E1-82B94DA0811E}" type="slidenum">
              <a:rPr lang="en-US" smtClean="0"/>
              <a:t>29</a:t>
            </a:fld>
            <a:endParaRPr lang="en-US"/>
          </a:p>
        </p:txBody>
      </p:sp>
      <p:sp>
        <p:nvSpPr>
          <p:cNvPr id="3" name="Title 2">
            <a:extLst>
              <a:ext uri="{FF2B5EF4-FFF2-40B4-BE49-F238E27FC236}">
                <a16:creationId xmlns:a16="http://schemas.microsoft.com/office/drawing/2014/main" id="{D7466E6E-48F2-1D49-A015-10F6ED0135B4}"/>
              </a:ext>
            </a:extLst>
          </p:cNvPr>
          <p:cNvSpPr>
            <a:spLocks noGrp="1"/>
          </p:cNvSpPr>
          <p:nvPr>
            <p:ph type="title"/>
          </p:nvPr>
        </p:nvSpPr>
        <p:spPr/>
        <p:txBody>
          <a:bodyPr>
            <a:normAutofit/>
          </a:bodyPr>
          <a:lstStyle/>
          <a:p>
            <a:r>
              <a:rPr lang="en-US" altLang="zh-TW" dirty="0"/>
              <a:t>minimum value that &gt; 13</a:t>
            </a:r>
            <a:endParaRPr lang="en-US" dirty="0"/>
          </a:p>
        </p:txBody>
      </p:sp>
      <p:graphicFrame>
        <p:nvGraphicFramePr>
          <p:cNvPr id="5" name="Content Placeholder 4">
            <a:extLst>
              <a:ext uri="{FF2B5EF4-FFF2-40B4-BE49-F238E27FC236}">
                <a16:creationId xmlns:a16="http://schemas.microsoft.com/office/drawing/2014/main" id="{EEC1927E-69DE-7948-8181-A7A89FF102BC}"/>
              </a:ext>
            </a:extLst>
          </p:cNvPr>
          <p:cNvGraphicFramePr>
            <a:graphicFrameLocks noGrp="1"/>
          </p:cNvGraphicFramePr>
          <p:nvPr>
            <p:ph idx="1"/>
            <p:extLst>
              <p:ext uri="{D42A27DB-BD31-4B8C-83A1-F6EECF244321}">
                <p14:modId xmlns:p14="http://schemas.microsoft.com/office/powerpoint/2010/main" val="2546375377"/>
              </p:ext>
            </p:extLst>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11</a:t>
                      </a:r>
                    </a:p>
                  </a:txBody>
                  <a:tcPr/>
                </a:tc>
                <a:tc>
                  <a:txBody>
                    <a:bodyPr/>
                    <a:lstStyle/>
                    <a:p>
                      <a:r>
                        <a:rPr lang="en-US" dirty="0"/>
                        <a:t>15</a:t>
                      </a:r>
                    </a:p>
                  </a:txBody>
                  <a:tcPr/>
                </a:tc>
                <a:tc>
                  <a:txBody>
                    <a:bodyPr/>
                    <a:lstStyle/>
                    <a:p>
                      <a:r>
                        <a:rPr lang="en-US" dirty="0"/>
                        <a:t>17</a:t>
                      </a:r>
                    </a:p>
                  </a:txBody>
                  <a:tcPr/>
                </a:tc>
                <a:tc>
                  <a:txBody>
                    <a:bodyPr/>
                    <a:lstStyle/>
                    <a:p>
                      <a:r>
                        <a:rPr lang="en-US" dirty="0"/>
                        <a:t>19</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r>
                        <a:rPr lang="en-US" dirty="0"/>
                        <a:t>beg</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mid</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end</a:t>
                      </a:r>
                    </a:p>
                  </a:txBody>
                  <a:tcPr/>
                </a:tc>
                <a:extLst>
                  <a:ext uri="{0D108BD9-81ED-4DB2-BD59-A6C34878D82A}">
                    <a16:rowId xmlns:a16="http://schemas.microsoft.com/office/drawing/2014/main" val="376837947"/>
                  </a:ext>
                </a:extLst>
              </a:tr>
            </a:tbl>
          </a:graphicData>
        </a:graphic>
      </p:graphicFrame>
      <p:sp>
        <p:nvSpPr>
          <p:cNvPr id="7" name="Content Placeholder 3">
            <a:extLst>
              <a:ext uri="{FF2B5EF4-FFF2-40B4-BE49-F238E27FC236}">
                <a16:creationId xmlns:a16="http://schemas.microsoft.com/office/drawing/2014/main" id="{68E433F7-460A-2149-8AE9-96CBCC173D84}"/>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(0+10) / 2 </a:t>
            </a:r>
          </a:p>
        </p:txBody>
      </p:sp>
    </p:spTree>
    <p:extLst>
      <p:ext uri="{BB962C8B-B14F-4D97-AF65-F5344CB8AC3E}">
        <p14:creationId xmlns:p14="http://schemas.microsoft.com/office/powerpoint/2010/main" val="845592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solidFill>
                  <a:schemeClr val="accent1">
                    <a:lumMod val="75000"/>
                  </a:schemeClr>
                </a:solidFill>
              </a:rPr>
              <a:t>Example</a:t>
            </a:r>
            <a:endParaRPr lang="zh-TW" altLang="en-US" dirty="0"/>
          </a:p>
        </p:txBody>
      </p:sp>
      <p:sp>
        <p:nvSpPr>
          <p:cNvPr id="8" name="Text Box 4"/>
          <p:cNvSpPr txBox="1">
            <a:spLocks noChangeArrowheads="1"/>
          </p:cNvSpPr>
          <p:nvPr/>
        </p:nvSpPr>
        <p:spPr bwMode="auto">
          <a:xfrm>
            <a:off x="1371600" y="2084040"/>
            <a:ext cx="1194558" cy="307777"/>
          </a:xfrm>
          <a:prstGeom prst="rect">
            <a:avLst/>
          </a:prstGeom>
          <a:noFill/>
          <a:ln w="9525">
            <a:noFill/>
            <a:miter lim="800000"/>
            <a:headEnd/>
            <a:tailEnd/>
          </a:ln>
          <a:effectLst/>
        </p:spPr>
        <p:txBody>
          <a:bodyPr wrap="none">
            <a:spAutoFit/>
          </a:bodyPr>
          <a:lstStyle/>
          <a:p>
            <a:r>
              <a:rPr lang="en-US" altLang="zh-TW" sz="1400" dirty="0">
                <a:solidFill>
                  <a:srgbClr val="000099"/>
                </a:solidFill>
              </a:rPr>
              <a:t>MAKE-SET(1)</a:t>
            </a:r>
          </a:p>
        </p:txBody>
      </p:sp>
      <p:sp>
        <p:nvSpPr>
          <p:cNvPr id="9" name="Text Box 6"/>
          <p:cNvSpPr txBox="1">
            <a:spLocks noChangeArrowheads="1"/>
          </p:cNvSpPr>
          <p:nvPr/>
        </p:nvSpPr>
        <p:spPr bwMode="auto">
          <a:xfrm>
            <a:off x="1371600" y="2363440"/>
            <a:ext cx="1194558" cy="307777"/>
          </a:xfrm>
          <a:prstGeom prst="rect">
            <a:avLst/>
          </a:prstGeom>
          <a:noFill/>
          <a:ln w="9525">
            <a:noFill/>
            <a:miter lim="800000"/>
            <a:headEnd/>
            <a:tailEnd/>
          </a:ln>
          <a:effectLst/>
        </p:spPr>
        <p:txBody>
          <a:bodyPr wrap="none">
            <a:spAutoFit/>
          </a:bodyPr>
          <a:lstStyle/>
          <a:p>
            <a:r>
              <a:rPr lang="en-US" altLang="zh-TW" sz="1400">
                <a:solidFill>
                  <a:srgbClr val="000099"/>
                </a:solidFill>
              </a:rPr>
              <a:t>MAKE-SET(2)</a:t>
            </a:r>
          </a:p>
        </p:txBody>
      </p:sp>
      <p:sp>
        <p:nvSpPr>
          <p:cNvPr id="10" name="Text Box 7"/>
          <p:cNvSpPr txBox="1">
            <a:spLocks noChangeArrowheads="1"/>
          </p:cNvSpPr>
          <p:nvPr/>
        </p:nvSpPr>
        <p:spPr bwMode="auto">
          <a:xfrm>
            <a:off x="1371600" y="2631728"/>
            <a:ext cx="1194558" cy="307777"/>
          </a:xfrm>
          <a:prstGeom prst="rect">
            <a:avLst/>
          </a:prstGeom>
          <a:noFill/>
          <a:ln w="9525">
            <a:noFill/>
            <a:miter lim="800000"/>
            <a:headEnd/>
            <a:tailEnd/>
          </a:ln>
          <a:effectLst/>
        </p:spPr>
        <p:txBody>
          <a:bodyPr wrap="none">
            <a:spAutoFit/>
          </a:bodyPr>
          <a:lstStyle/>
          <a:p>
            <a:r>
              <a:rPr lang="en-US" altLang="zh-TW" sz="1400" dirty="0">
                <a:solidFill>
                  <a:srgbClr val="000099"/>
                </a:solidFill>
              </a:rPr>
              <a:t>MAKE-SET(3)</a:t>
            </a:r>
          </a:p>
        </p:txBody>
      </p:sp>
      <p:sp>
        <p:nvSpPr>
          <p:cNvPr id="11" name="Text Box 8"/>
          <p:cNvSpPr txBox="1">
            <a:spLocks noChangeArrowheads="1"/>
          </p:cNvSpPr>
          <p:nvPr/>
        </p:nvSpPr>
        <p:spPr bwMode="auto">
          <a:xfrm>
            <a:off x="1371600" y="2911128"/>
            <a:ext cx="1194558" cy="307777"/>
          </a:xfrm>
          <a:prstGeom prst="rect">
            <a:avLst/>
          </a:prstGeom>
          <a:noFill/>
          <a:ln w="9525">
            <a:noFill/>
            <a:miter lim="800000"/>
            <a:headEnd/>
            <a:tailEnd/>
          </a:ln>
          <a:effectLst/>
        </p:spPr>
        <p:txBody>
          <a:bodyPr wrap="none">
            <a:spAutoFit/>
          </a:bodyPr>
          <a:lstStyle/>
          <a:p>
            <a:r>
              <a:rPr lang="en-US" altLang="zh-TW" sz="1400">
                <a:solidFill>
                  <a:srgbClr val="000099"/>
                </a:solidFill>
              </a:rPr>
              <a:t>MAKE-SET(4)</a:t>
            </a:r>
          </a:p>
        </p:txBody>
      </p:sp>
      <p:sp>
        <p:nvSpPr>
          <p:cNvPr id="12" name="Text Box 9"/>
          <p:cNvSpPr txBox="1">
            <a:spLocks noChangeArrowheads="1"/>
          </p:cNvSpPr>
          <p:nvPr/>
        </p:nvSpPr>
        <p:spPr bwMode="auto">
          <a:xfrm>
            <a:off x="1371600" y="3277840"/>
            <a:ext cx="3866123" cy="2893100"/>
          </a:xfrm>
          <a:prstGeom prst="rect">
            <a:avLst/>
          </a:prstGeom>
          <a:noFill/>
          <a:ln w="9525">
            <a:noFill/>
            <a:miter lim="800000"/>
            <a:headEnd/>
            <a:tailEnd/>
          </a:ln>
          <a:effectLst/>
        </p:spPr>
        <p:txBody>
          <a:bodyPr wrap="none">
            <a:spAutoFit/>
          </a:bodyPr>
          <a:lstStyle/>
          <a:p>
            <a:r>
              <a:rPr lang="en-US" altLang="zh-TW" sz="1400" b="1" dirty="0">
                <a:solidFill>
                  <a:srgbClr val="000099"/>
                </a:solidFill>
              </a:rPr>
              <a:t>FIND(3)                      (returns 3)</a:t>
            </a:r>
          </a:p>
          <a:p>
            <a:r>
              <a:rPr lang="en-US" altLang="zh-TW" sz="1400" b="1" dirty="0">
                <a:solidFill>
                  <a:srgbClr val="000099"/>
                </a:solidFill>
              </a:rPr>
              <a:t>FIND(2)                      (returns 2)</a:t>
            </a:r>
          </a:p>
          <a:p>
            <a:r>
              <a:rPr lang="en-US" altLang="zh-TW" sz="1400" b="1" dirty="0">
                <a:solidFill>
                  <a:srgbClr val="FF0000"/>
                </a:solidFill>
              </a:rPr>
              <a:t>UNION(1,2)                (representative 1, say)</a:t>
            </a:r>
          </a:p>
          <a:p>
            <a:r>
              <a:rPr lang="en-US" altLang="zh-TW" sz="1400" b="1" dirty="0">
                <a:solidFill>
                  <a:srgbClr val="000099"/>
                </a:solidFill>
              </a:rPr>
              <a:t>FIND(2)                      (returns 1)</a:t>
            </a:r>
          </a:p>
          <a:p>
            <a:r>
              <a:rPr lang="en-US" altLang="zh-TW" sz="1400" b="1" dirty="0">
                <a:solidFill>
                  <a:srgbClr val="000099"/>
                </a:solidFill>
              </a:rPr>
              <a:t>FIND(1)                      (returns 1)</a:t>
            </a:r>
          </a:p>
          <a:p>
            <a:r>
              <a:rPr lang="en-US" altLang="zh-TW" sz="1400" b="1" dirty="0">
                <a:solidFill>
                  <a:srgbClr val="FF0000"/>
                </a:solidFill>
              </a:rPr>
              <a:t>UNION(3,4)                (representative 4, say)</a:t>
            </a:r>
          </a:p>
          <a:p>
            <a:r>
              <a:rPr lang="en-US" altLang="zh-TW" sz="1400" b="1" dirty="0">
                <a:solidFill>
                  <a:srgbClr val="000099"/>
                </a:solidFill>
              </a:rPr>
              <a:t>FIND(4)                      (returns 4)</a:t>
            </a:r>
          </a:p>
          <a:p>
            <a:r>
              <a:rPr lang="en-US" altLang="zh-TW" sz="1400" b="1" dirty="0">
                <a:solidFill>
                  <a:srgbClr val="000099"/>
                </a:solidFill>
              </a:rPr>
              <a:t>FIND(3)                      (returns 4)</a:t>
            </a:r>
          </a:p>
          <a:p>
            <a:r>
              <a:rPr lang="en-US" altLang="zh-TW" sz="1400" b="1" dirty="0">
                <a:solidFill>
                  <a:srgbClr val="FF0000"/>
                </a:solidFill>
              </a:rPr>
              <a:t>UNION(1,3)                (representative 4, say)</a:t>
            </a:r>
          </a:p>
          <a:p>
            <a:r>
              <a:rPr lang="en-US" altLang="zh-TW" sz="1400" b="1" dirty="0">
                <a:solidFill>
                  <a:srgbClr val="000099"/>
                </a:solidFill>
              </a:rPr>
              <a:t>FIND(2)                      (returns 4)</a:t>
            </a:r>
          </a:p>
          <a:p>
            <a:r>
              <a:rPr lang="en-US" altLang="zh-TW" sz="1400" b="1" dirty="0">
                <a:solidFill>
                  <a:srgbClr val="000099"/>
                </a:solidFill>
              </a:rPr>
              <a:t>FIND(1)                      (returns 4)</a:t>
            </a:r>
          </a:p>
          <a:p>
            <a:r>
              <a:rPr lang="en-US" altLang="zh-TW" sz="1400" b="1" dirty="0">
                <a:solidFill>
                  <a:srgbClr val="000099"/>
                </a:solidFill>
              </a:rPr>
              <a:t>FIND(4)                      (returns 4)</a:t>
            </a:r>
          </a:p>
          <a:p>
            <a:r>
              <a:rPr lang="en-US" altLang="zh-TW" sz="1400" b="1" dirty="0">
                <a:solidFill>
                  <a:srgbClr val="000099"/>
                </a:solidFill>
              </a:rPr>
              <a:t>FIND(3)                      (returns 4) </a:t>
            </a:r>
          </a:p>
        </p:txBody>
      </p:sp>
      <p:sp>
        <p:nvSpPr>
          <p:cNvPr id="14" name="Text Box 10"/>
          <p:cNvSpPr txBox="1">
            <a:spLocks noChangeArrowheads="1"/>
          </p:cNvSpPr>
          <p:nvPr/>
        </p:nvSpPr>
        <p:spPr bwMode="auto">
          <a:xfrm>
            <a:off x="3662363" y="2134840"/>
            <a:ext cx="393056" cy="307777"/>
          </a:xfrm>
          <a:prstGeom prst="rect">
            <a:avLst/>
          </a:prstGeom>
          <a:noFill/>
          <a:ln w="9525">
            <a:noFill/>
            <a:miter lim="800000"/>
            <a:headEnd/>
            <a:tailEnd/>
          </a:ln>
          <a:effectLst/>
        </p:spPr>
        <p:txBody>
          <a:bodyPr wrap="none">
            <a:spAutoFit/>
          </a:bodyPr>
          <a:lstStyle/>
          <a:p>
            <a:r>
              <a:rPr lang="en-US" altLang="zh-TW" sz="1400" dirty="0">
                <a:solidFill>
                  <a:srgbClr val="009900"/>
                </a:solidFill>
              </a:rPr>
              <a:t>{1}</a:t>
            </a:r>
          </a:p>
        </p:txBody>
      </p:sp>
      <p:sp>
        <p:nvSpPr>
          <p:cNvPr id="15" name="Text Box 11"/>
          <p:cNvSpPr txBox="1">
            <a:spLocks noChangeArrowheads="1"/>
          </p:cNvSpPr>
          <p:nvPr/>
        </p:nvSpPr>
        <p:spPr bwMode="auto">
          <a:xfrm>
            <a:off x="3662363" y="2363440"/>
            <a:ext cx="393056" cy="307777"/>
          </a:xfrm>
          <a:prstGeom prst="rect">
            <a:avLst/>
          </a:prstGeom>
          <a:noFill/>
          <a:ln w="9525">
            <a:noFill/>
            <a:miter lim="800000"/>
            <a:headEnd/>
            <a:tailEnd/>
          </a:ln>
          <a:effectLst/>
        </p:spPr>
        <p:txBody>
          <a:bodyPr wrap="none">
            <a:spAutoFit/>
          </a:bodyPr>
          <a:lstStyle/>
          <a:p>
            <a:r>
              <a:rPr lang="en-US" altLang="zh-TW" sz="1400">
                <a:solidFill>
                  <a:srgbClr val="009900"/>
                </a:solidFill>
              </a:rPr>
              <a:t>{2}</a:t>
            </a:r>
          </a:p>
        </p:txBody>
      </p:sp>
      <p:sp>
        <p:nvSpPr>
          <p:cNvPr id="16" name="Text Box 12"/>
          <p:cNvSpPr txBox="1">
            <a:spLocks noChangeArrowheads="1"/>
          </p:cNvSpPr>
          <p:nvPr/>
        </p:nvSpPr>
        <p:spPr bwMode="auto">
          <a:xfrm>
            <a:off x="3657600" y="2592040"/>
            <a:ext cx="528638" cy="307777"/>
          </a:xfrm>
          <a:prstGeom prst="rect">
            <a:avLst/>
          </a:prstGeom>
          <a:noFill/>
          <a:ln w="9525">
            <a:noFill/>
            <a:miter lim="800000"/>
            <a:headEnd/>
            <a:tailEnd/>
          </a:ln>
          <a:effectLst/>
        </p:spPr>
        <p:txBody>
          <a:bodyPr>
            <a:spAutoFit/>
          </a:bodyPr>
          <a:lstStyle/>
          <a:p>
            <a:r>
              <a:rPr lang="en-US" altLang="zh-TW" sz="1400">
                <a:solidFill>
                  <a:srgbClr val="009900"/>
                </a:solidFill>
              </a:rPr>
              <a:t>{3}</a:t>
            </a:r>
          </a:p>
        </p:txBody>
      </p:sp>
      <p:sp>
        <p:nvSpPr>
          <p:cNvPr id="17" name="Text Box 13"/>
          <p:cNvSpPr txBox="1">
            <a:spLocks noChangeArrowheads="1"/>
          </p:cNvSpPr>
          <p:nvPr/>
        </p:nvSpPr>
        <p:spPr bwMode="auto">
          <a:xfrm>
            <a:off x="3657600" y="2820640"/>
            <a:ext cx="393056" cy="307777"/>
          </a:xfrm>
          <a:prstGeom prst="rect">
            <a:avLst/>
          </a:prstGeom>
          <a:noFill/>
          <a:ln w="9525">
            <a:noFill/>
            <a:miter lim="800000"/>
            <a:headEnd/>
            <a:tailEnd/>
          </a:ln>
          <a:effectLst/>
        </p:spPr>
        <p:txBody>
          <a:bodyPr wrap="none">
            <a:spAutoFit/>
          </a:bodyPr>
          <a:lstStyle/>
          <a:p>
            <a:r>
              <a:rPr lang="en-US" altLang="zh-TW" sz="1400">
                <a:solidFill>
                  <a:srgbClr val="009900"/>
                </a:solidFill>
              </a:rPr>
              <a:t>{4}</a:t>
            </a:r>
          </a:p>
        </p:txBody>
      </p:sp>
      <p:sp>
        <p:nvSpPr>
          <p:cNvPr id="18" name="Text Box 14"/>
          <p:cNvSpPr txBox="1">
            <a:spLocks noChangeArrowheads="1"/>
          </p:cNvSpPr>
          <p:nvPr/>
        </p:nvSpPr>
        <p:spPr bwMode="auto">
          <a:xfrm>
            <a:off x="5263546" y="3714752"/>
            <a:ext cx="522900" cy="307777"/>
          </a:xfrm>
          <a:prstGeom prst="rect">
            <a:avLst/>
          </a:prstGeom>
          <a:noFill/>
          <a:ln w="9525">
            <a:noFill/>
            <a:miter lim="800000"/>
            <a:headEnd/>
            <a:tailEnd/>
          </a:ln>
          <a:effectLst/>
        </p:spPr>
        <p:txBody>
          <a:bodyPr wrap="none">
            <a:spAutoFit/>
          </a:bodyPr>
          <a:lstStyle/>
          <a:p>
            <a:r>
              <a:rPr lang="en-US" altLang="zh-TW" sz="1400" dirty="0">
                <a:solidFill>
                  <a:srgbClr val="009900"/>
                </a:solidFill>
              </a:rPr>
              <a:t>{1,2}</a:t>
            </a:r>
          </a:p>
        </p:txBody>
      </p:sp>
      <p:sp>
        <p:nvSpPr>
          <p:cNvPr id="19" name="Text Box 15"/>
          <p:cNvSpPr txBox="1">
            <a:spLocks noChangeArrowheads="1"/>
          </p:cNvSpPr>
          <p:nvPr/>
        </p:nvSpPr>
        <p:spPr bwMode="auto">
          <a:xfrm>
            <a:off x="5263546" y="4357694"/>
            <a:ext cx="522900" cy="307777"/>
          </a:xfrm>
          <a:prstGeom prst="rect">
            <a:avLst/>
          </a:prstGeom>
          <a:noFill/>
          <a:ln w="9525">
            <a:noFill/>
            <a:miter lim="800000"/>
            <a:headEnd/>
            <a:tailEnd/>
          </a:ln>
          <a:effectLst/>
        </p:spPr>
        <p:txBody>
          <a:bodyPr wrap="none">
            <a:spAutoFit/>
          </a:bodyPr>
          <a:lstStyle/>
          <a:p>
            <a:r>
              <a:rPr lang="en-US" altLang="zh-TW" sz="1400" dirty="0">
                <a:solidFill>
                  <a:srgbClr val="009900"/>
                </a:solidFill>
              </a:rPr>
              <a:t>{3,4}</a:t>
            </a:r>
          </a:p>
        </p:txBody>
      </p:sp>
      <p:sp>
        <p:nvSpPr>
          <p:cNvPr id="20" name="Text Box 16"/>
          <p:cNvSpPr txBox="1">
            <a:spLocks noChangeArrowheads="1"/>
          </p:cNvSpPr>
          <p:nvPr/>
        </p:nvSpPr>
        <p:spPr bwMode="auto">
          <a:xfrm>
            <a:off x="5218173" y="5000636"/>
            <a:ext cx="782587" cy="307777"/>
          </a:xfrm>
          <a:prstGeom prst="rect">
            <a:avLst/>
          </a:prstGeom>
          <a:noFill/>
          <a:ln w="9525">
            <a:noFill/>
            <a:miter lim="800000"/>
            <a:headEnd/>
            <a:tailEnd/>
          </a:ln>
          <a:effectLst/>
        </p:spPr>
        <p:txBody>
          <a:bodyPr wrap="none">
            <a:spAutoFit/>
          </a:bodyPr>
          <a:lstStyle/>
          <a:p>
            <a:r>
              <a:rPr lang="en-US" altLang="zh-TW" sz="1400" dirty="0">
                <a:solidFill>
                  <a:srgbClr val="009900"/>
                </a:solidFill>
              </a:rPr>
              <a:t>{1,2,3,4}</a:t>
            </a:r>
          </a:p>
        </p:txBody>
      </p:sp>
      <p:sp>
        <p:nvSpPr>
          <p:cNvPr id="4" name="Content Placeholder 3">
            <a:extLst>
              <a:ext uri="{FF2B5EF4-FFF2-40B4-BE49-F238E27FC236}">
                <a16:creationId xmlns:a16="http://schemas.microsoft.com/office/drawing/2014/main" id="{576BC7CB-E1F8-CA48-89CC-D8AA695D5269}"/>
              </a:ext>
            </a:extLst>
          </p:cNvPr>
          <p:cNvSpPr>
            <a:spLocks noGrp="1"/>
          </p:cNvSpPr>
          <p:nvPr>
            <p:ph idx="1"/>
          </p:nvPr>
        </p:nvSpPr>
        <p:spPr/>
        <p:txBody>
          <a:bodyPr/>
          <a:lstStyle/>
          <a:p>
            <a:r>
              <a:rPr lang="en-US" dirty="0"/>
              <a:t>4 elements, 1, 2, 3, and 4</a:t>
            </a:r>
          </a:p>
        </p:txBody>
      </p:sp>
    </p:spTree>
    <p:extLst>
      <p:ext uri="{BB962C8B-B14F-4D97-AF65-F5344CB8AC3E}">
        <p14:creationId xmlns:p14="http://schemas.microsoft.com/office/powerpoint/2010/main" val="104526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2">
                                            <p:txEl>
                                              <p:pRg st="0" end="0"/>
                                            </p:txEl>
                                          </p:spTgt>
                                        </p:tgtEl>
                                        <p:attrNameLst>
                                          <p:attrName>style.visibility</p:attrName>
                                        </p:attrNameLst>
                                      </p:cBhvr>
                                      <p:to>
                                        <p:strVal val="visible"/>
                                      </p:to>
                                    </p:set>
                                    <p:animEffect transition="in" filter="fade">
                                      <p:cBhvr>
                                        <p:cTn id="33" dur="500"/>
                                        <p:tgtEl>
                                          <p:spTgt spid="12">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2">
                                            <p:txEl>
                                              <p:pRg st="2" end="2"/>
                                            </p:txEl>
                                          </p:spTgt>
                                        </p:tgtEl>
                                        <p:attrNameLst>
                                          <p:attrName>style.visibility</p:attrName>
                                        </p:attrNameLst>
                                      </p:cBhvr>
                                      <p:to>
                                        <p:strVal val="visible"/>
                                      </p:to>
                                    </p:set>
                                    <p:animEffect transition="in" filter="fade">
                                      <p:cBhvr>
                                        <p:cTn id="42" dur="500"/>
                                        <p:tgtEl>
                                          <p:spTgt spid="12">
                                            <p:txEl>
                                              <p:pRg st="2" end="2"/>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2">
                                            <p:txEl>
                                              <p:pRg st="3" end="3"/>
                                            </p:txEl>
                                          </p:spTgt>
                                        </p:tgtEl>
                                        <p:attrNameLst>
                                          <p:attrName>style.visibility</p:attrName>
                                        </p:attrNameLst>
                                      </p:cBhvr>
                                      <p:to>
                                        <p:strVal val="visible"/>
                                      </p:to>
                                    </p:set>
                                    <p:animEffect transition="in" filter="fade">
                                      <p:cBhvr>
                                        <p:cTn id="50" dur="500"/>
                                        <p:tgtEl>
                                          <p:spTgt spid="12">
                                            <p:txEl>
                                              <p:pRg st="3" end="3"/>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12">
                                            <p:txEl>
                                              <p:pRg st="4" end="4"/>
                                            </p:txEl>
                                          </p:spTgt>
                                        </p:tgtEl>
                                        <p:attrNameLst>
                                          <p:attrName>style.visibility</p:attrName>
                                        </p:attrNameLst>
                                      </p:cBhvr>
                                      <p:to>
                                        <p:strVal val="visible"/>
                                      </p:to>
                                    </p:set>
                                    <p:animEffect transition="in" filter="fade">
                                      <p:cBhvr>
                                        <p:cTn id="53" dur="500"/>
                                        <p:tgtEl>
                                          <p:spTgt spid="12">
                                            <p:txEl>
                                              <p:pRg st="4" end="4"/>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2">
                                            <p:txEl>
                                              <p:pRg st="5" end="5"/>
                                            </p:txEl>
                                          </p:spTgt>
                                        </p:tgtEl>
                                        <p:attrNameLst>
                                          <p:attrName>style.visibility</p:attrName>
                                        </p:attrNameLst>
                                      </p:cBhvr>
                                      <p:to>
                                        <p:strVal val="visible"/>
                                      </p:to>
                                    </p:set>
                                    <p:animEffect transition="in" filter="fade">
                                      <p:cBhvr>
                                        <p:cTn id="58" dur="500"/>
                                        <p:tgtEl>
                                          <p:spTgt spid="12">
                                            <p:txEl>
                                              <p:pRg st="5" end="5"/>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500"/>
                                        <p:tgtEl>
                                          <p:spTgt spid="19"/>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12">
                                            <p:txEl>
                                              <p:pRg st="6" end="6"/>
                                            </p:txEl>
                                          </p:spTgt>
                                        </p:tgtEl>
                                        <p:attrNameLst>
                                          <p:attrName>style.visibility</p:attrName>
                                        </p:attrNameLst>
                                      </p:cBhvr>
                                      <p:to>
                                        <p:strVal val="visible"/>
                                      </p:to>
                                    </p:set>
                                    <p:animEffect transition="in" filter="fade">
                                      <p:cBhvr>
                                        <p:cTn id="66" dur="500"/>
                                        <p:tgtEl>
                                          <p:spTgt spid="12">
                                            <p:txEl>
                                              <p:pRg st="6" end="6"/>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12">
                                            <p:txEl>
                                              <p:pRg st="7" end="7"/>
                                            </p:txEl>
                                          </p:spTgt>
                                        </p:tgtEl>
                                        <p:attrNameLst>
                                          <p:attrName>style.visibility</p:attrName>
                                        </p:attrNameLst>
                                      </p:cBhvr>
                                      <p:to>
                                        <p:strVal val="visible"/>
                                      </p:to>
                                    </p:set>
                                    <p:animEffect transition="in" filter="fade">
                                      <p:cBhvr>
                                        <p:cTn id="69" dur="500"/>
                                        <p:tgtEl>
                                          <p:spTgt spid="12">
                                            <p:txEl>
                                              <p:pRg st="7" end="7"/>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12">
                                            <p:txEl>
                                              <p:pRg st="8" end="8"/>
                                            </p:txEl>
                                          </p:spTgt>
                                        </p:tgtEl>
                                        <p:attrNameLst>
                                          <p:attrName>style.visibility</p:attrName>
                                        </p:attrNameLst>
                                      </p:cBhvr>
                                      <p:to>
                                        <p:strVal val="visible"/>
                                      </p:to>
                                    </p:set>
                                    <p:animEffect transition="in" filter="fade">
                                      <p:cBhvr>
                                        <p:cTn id="74" dur="500"/>
                                        <p:tgtEl>
                                          <p:spTgt spid="12">
                                            <p:txEl>
                                              <p:pRg st="8" end="8"/>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20"/>
                                        </p:tgtEl>
                                        <p:attrNameLst>
                                          <p:attrName>style.visibility</p:attrName>
                                        </p:attrNameLst>
                                      </p:cBhvr>
                                      <p:to>
                                        <p:strVal val="visible"/>
                                      </p:to>
                                    </p:set>
                                    <p:animEffect transition="in" filter="fade">
                                      <p:cBhvr>
                                        <p:cTn id="79" dur="500"/>
                                        <p:tgtEl>
                                          <p:spTgt spid="20"/>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12">
                                            <p:txEl>
                                              <p:pRg st="9" end="9"/>
                                            </p:txEl>
                                          </p:spTgt>
                                        </p:tgtEl>
                                        <p:attrNameLst>
                                          <p:attrName>style.visibility</p:attrName>
                                        </p:attrNameLst>
                                      </p:cBhvr>
                                      <p:to>
                                        <p:strVal val="visible"/>
                                      </p:to>
                                    </p:set>
                                    <p:animEffect transition="in" filter="fade">
                                      <p:cBhvr>
                                        <p:cTn id="84" dur="500"/>
                                        <p:tgtEl>
                                          <p:spTgt spid="12">
                                            <p:txEl>
                                              <p:pRg st="9" end="9"/>
                                            </p:txEl>
                                          </p:spTgt>
                                        </p:tgtEl>
                                      </p:cBhvr>
                                    </p:animEffect>
                                  </p:childTnLst>
                                </p:cTn>
                              </p:par>
                              <p:par>
                                <p:cTn id="85" presetID="10" presetClass="entr" presetSubtype="0" fill="hold" nodeType="withEffect">
                                  <p:stCondLst>
                                    <p:cond delay="0"/>
                                  </p:stCondLst>
                                  <p:childTnLst>
                                    <p:set>
                                      <p:cBhvr>
                                        <p:cTn id="86" dur="1" fill="hold">
                                          <p:stCondLst>
                                            <p:cond delay="0"/>
                                          </p:stCondLst>
                                        </p:cTn>
                                        <p:tgtEl>
                                          <p:spTgt spid="12">
                                            <p:txEl>
                                              <p:pRg st="10" end="10"/>
                                            </p:txEl>
                                          </p:spTgt>
                                        </p:tgtEl>
                                        <p:attrNameLst>
                                          <p:attrName>style.visibility</p:attrName>
                                        </p:attrNameLst>
                                      </p:cBhvr>
                                      <p:to>
                                        <p:strVal val="visible"/>
                                      </p:to>
                                    </p:set>
                                    <p:animEffect transition="in" filter="fade">
                                      <p:cBhvr>
                                        <p:cTn id="87" dur="500"/>
                                        <p:tgtEl>
                                          <p:spTgt spid="12">
                                            <p:txEl>
                                              <p:pRg st="10" end="10"/>
                                            </p:txEl>
                                          </p:spTgt>
                                        </p:tgtEl>
                                      </p:cBhvr>
                                    </p:animEffect>
                                  </p:childTnLst>
                                </p:cTn>
                              </p:par>
                              <p:par>
                                <p:cTn id="88" presetID="10" presetClass="entr" presetSubtype="0" fill="hold" nodeType="withEffect">
                                  <p:stCondLst>
                                    <p:cond delay="0"/>
                                  </p:stCondLst>
                                  <p:childTnLst>
                                    <p:set>
                                      <p:cBhvr>
                                        <p:cTn id="89" dur="1" fill="hold">
                                          <p:stCondLst>
                                            <p:cond delay="0"/>
                                          </p:stCondLst>
                                        </p:cTn>
                                        <p:tgtEl>
                                          <p:spTgt spid="12">
                                            <p:txEl>
                                              <p:pRg st="11" end="11"/>
                                            </p:txEl>
                                          </p:spTgt>
                                        </p:tgtEl>
                                        <p:attrNameLst>
                                          <p:attrName>style.visibility</p:attrName>
                                        </p:attrNameLst>
                                      </p:cBhvr>
                                      <p:to>
                                        <p:strVal val="visible"/>
                                      </p:to>
                                    </p:set>
                                    <p:animEffect transition="in" filter="fade">
                                      <p:cBhvr>
                                        <p:cTn id="90" dur="500"/>
                                        <p:tgtEl>
                                          <p:spTgt spid="12">
                                            <p:txEl>
                                              <p:pRg st="11" end="11"/>
                                            </p:txEl>
                                          </p:spTgt>
                                        </p:tgtEl>
                                      </p:cBhvr>
                                    </p:animEffect>
                                  </p:childTnLst>
                                </p:cTn>
                              </p:par>
                              <p:par>
                                <p:cTn id="91" presetID="10" presetClass="entr" presetSubtype="0" fill="hold" nodeType="withEffect">
                                  <p:stCondLst>
                                    <p:cond delay="0"/>
                                  </p:stCondLst>
                                  <p:childTnLst>
                                    <p:set>
                                      <p:cBhvr>
                                        <p:cTn id="92" dur="1" fill="hold">
                                          <p:stCondLst>
                                            <p:cond delay="0"/>
                                          </p:stCondLst>
                                        </p:cTn>
                                        <p:tgtEl>
                                          <p:spTgt spid="12">
                                            <p:txEl>
                                              <p:pRg st="12" end="12"/>
                                            </p:txEl>
                                          </p:spTgt>
                                        </p:tgtEl>
                                        <p:attrNameLst>
                                          <p:attrName>style.visibility</p:attrName>
                                        </p:attrNameLst>
                                      </p:cBhvr>
                                      <p:to>
                                        <p:strVal val="visible"/>
                                      </p:to>
                                    </p:set>
                                    <p:animEffect transition="in" filter="fade">
                                      <p:cBhvr>
                                        <p:cTn id="93" dur="500"/>
                                        <p:tgtEl>
                                          <p:spTgt spid="12">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4" grpId="0"/>
      <p:bldP spid="15" grpId="0"/>
      <p:bldP spid="16" grpId="0"/>
      <p:bldP spid="17" grpId="0"/>
      <p:bldP spid="18" grpId="0"/>
      <p:bldP spid="19" grpId="0"/>
      <p:bldP spid="2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73A247-6FE7-E34D-857B-1351320A06A4}"/>
              </a:ext>
            </a:extLst>
          </p:cNvPr>
          <p:cNvSpPr>
            <a:spLocks noGrp="1"/>
          </p:cNvSpPr>
          <p:nvPr>
            <p:ph type="sldNum" sz="quarter" idx="12"/>
          </p:nvPr>
        </p:nvSpPr>
        <p:spPr/>
        <p:txBody>
          <a:bodyPr/>
          <a:lstStyle/>
          <a:p>
            <a:fld id="{4E77BC79-9480-1042-96E1-82B94DA0811E}" type="slidenum">
              <a:rPr lang="en-US" smtClean="0"/>
              <a:t>30</a:t>
            </a:fld>
            <a:endParaRPr lang="en-US"/>
          </a:p>
        </p:txBody>
      </p:sp>
      <p:sp>
        <p:nvSpPr>
          <p:cNvPr id="3" name="Title 2">
            <a:extLst>
              <a:ext uri="{FF2B5EF4-FFF2-40B4-BE49-F238E27FC236}">
                <a16:creationId xmlns:a16="http://schemas.microsoft.com/office/drawing/2014/main" id="{D7466E6E-48F2-1D49-A015-10F6ED0135B4}"/>
              </a:ext>
            </a:extLst>
          </p:cNvPr>
          <p:cNvSpPr>
            <a:spLocks noGrp="1"/>
          </p:cNvSpPr>
          <p:nvPr>
            <p:ph type="title"/>
          </p:nvPr>
        </p:nvSpPr>
        <p:spPr/>
        <p:txBody>
          <a:bodyPr>
            <a:normAutofit/>
          </a:bodyPr>
          <a:lstStyle/>
          <a:p>
            <a:r>
              <a:rPr lang="en-US" altLang="zh-TW" dirty="0"/>
              <a:t>minimum value that &gt; 13</a:t>
            </a:r>
            <a:endParaRPr lang="en-US" dirty="0"/>
          </a:p>
        </p:txBody>
      </p:sp>
      <p:graphicFrame>
        <p:nvGraphicFramePr>
          <p:cNvPr id="5" name="Content Placeholder 4">
            <a:extLst>
              <a:ext uri="{FF2B5EF4-FFF2-40B4-BE49-F238E27FC236}">
                <a16:creationId xmlns:a16="http://schemas.microsoft.com/office/drawing/2014/main" id="{EEC1927E-69DE-7948-8181-A7A89FF102BC}"/>
              </a:ext>
            </a:extLst>
          </p:cNvPr>
          <p:cNvGraphicFramePr>
            <a:graphicFrameLocks noGrp="1"/>
          </p:cNvGraphicFramePr>
          <p:nvPr>
            <p:ph idx="1"/>
            <p:extLst>
              <p:ext uri="{D42A27DB-BD31-4B8C-83A1-F6EECF244321}">
                <p14:modId xmlns:p14="http://schemas.microsoft.com/office/powerpoint/2010/main" val="1671506460"/>
              </p:ext>
            </p:extLst>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11</a:t>
                      </a:r>
                    </a:p>
                  </a:txBody>
                  <a:tcPr/>
                </a:tc>
                <a:tc>
                  <a:txBody>
                    <a:bodyPr/>
                    <a:lstStyle/>
                    <a:p>
                      <a:r>
                        <a:rPr lang="en-US" dirty="0"/>
                        <a:t>15</a:t>
                      </a:r>
                    </a:p>
                  </a:txBody>
                  <a:tcPr/>
                </a:tc>
                <a:tc>
                  <a:txBody>
                    <a:bodyPr/>
                    <a:lstStyle/>
                    <a:p>
                      <a:r>
                        <a:rPr lang="en-US" dirty="0"/>
                        <a:t>17</a:t>
                      </a:r>
                    </a:p>
                  </a:txBody>
                  <a:tcPr/>
                </a:tc>
                <a:tc>
                  <a:txBody>
                    <a:bodyPr/>
                    <a:lstStyle/>
                    <a:p>
                      <a:r>
                        <a:rPr lang="en-US" dirty="0"/>
                        <a:t>19</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txBody>
                  <a:tcPr/>
                </a:tc>
                <a:tc>
                  <a:txBody>
                    <a:bodyPr/>
                    <a:lstStyle/>
                    <a:p>
                      <a:endParaRPr lang="en-US" dirty="0"/>
                    </a:p>
                  </a:txBody>
                  <a:tcPr/>
                </a:tc>
                <a:tc>
                  <a:txBody>
                    <a:bodyPr/>
                    <a:lstStyle/>
                    <a:p>
                      <a:r>
                        <a:rPr lang="en-US" dirty="0"/>
                        <a:t>mid</a:t>
                      </a:r>
                    </a:p>
                  </a:txBody>
                  <a:tcPr/>
                </a:tc>
                <a:tc>
                  <a:txBody>
                    <a:bodyPr/>
                    <a:lstStyle/>
                    <a:p>
                      <a:endParaRPr lang="en-US" dirty="0"/>
                    </a:p>
                  </a:txBody>
                  <a:tcPr/>
                </a:tc>
                <a:tc>
                  <a:txBody>
                    <a:bodyPr/>
                    <a:lstStyle/>
                    <a:p>
                      <a:r>
                        <a:rPr lang="en-US" dirty="0"/>
                        <a:t>end</a:t>
                      </a:r>
                    </a:p>
                  </a:txBody>
                  <a:tcPr/>
                </a:tc>
                <a:extLst>
                  <a:ext uri="{0D108BD9-81ED-4DB2-BD59-A6C34878D82A}">
                    <a16:rowId xmlns:a16="http://schemas.microsoft.com/office/drawing/2014/main" val="376837947"/>
                  </a:ext>
                </a:extLst>
              </a:tr>
            </a:tbl>
          </a:graphicData>
        </a:graphic>
      </p:graphicFrame>
      <p:sp>
        <p:nvSpPr>
          <p:cNvPr id="6" name="Content Placeholder 3">
            <a:extLst>
              <a:ext uri="{FF2B5EF4-FFF2-40B4-BE49-F238E27FC236}">
                <a16:creationId xmlns:a16="http://schemas.microsoft.com/office/drawing/2014/main" id="{628B48D4-BF10-0D40-B3BA-3EB75E154158}"/>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(6+10) / 2 </a:t>
            </a:r>
          </a:p>
        </p:txBody>
      </p:sp>
    </p:spTree>
    <p:extLst>
      <p:ext uri="{BB962C8B-B14F-4D97-AF65-F5344CB8AC3E}">
        <p14:creationId xmlns:p14="http://schemas.microsoft.com/office/powerpoint/2010/main" val="36075304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73A247-6FE7-E34D-857B-1351320A06A4}"/>
              </a:ext>
            </a:extLst>
          </p:cNvPr>
          <p:cNvSpPr>
            <a:spLocks noGrp="1"/>
          </p:cNvSpPr>
          <p:nvPr>
            <p:ph type="sldNum" sz="quarter" idx="12"/>
          </p:nvPr>
        </p:nvSpPr>
        <p:spPr/>
        <p:txBody>
          <a:bodyPr/>
          <a:lstStyle/>
          <a:p>
            <a:fld id="{4E77BC79-9480-1042-96E1-82B94DA0811E}" type="slidenum">
              <a:rPr lang="en-US" smtClean="0"/>
              <a:t>31</a:t>
            </a:fld>
            <a:endParaRPr lang="en-US"/>
          </a:p>
        </p:txBody>
      </p:sp>
      <p:sp>
        <p:nvSpPr>
          <p:cNvPr id="3" name="Title 2">
            <a:extLst>
              <a:ext uri="{FF2B5EF4-FFF2-40B4-BE49-F238E27FC236}">
                <a16:creationId xmlns:a16="http://schemas.microsoft.com/office/drawing/2014/main" id="{D7466E6E-48F2-1D49-A015-10F6ED0135B4}"/>
              </a:ext>
            </a:extLst>
          </p:cNvPr>
          <p:cNvSpPr>
            <a:spLocks noGrp="1"/>
          </p:cNvSpPr>
          <p:nvPr>
            <p:ph type="title"/>
          </p:nvPr>
        </p:nvSpPr>
        <p:spPr/>
        <p:txBody>
          <a:bodyPr>
            <a:normAutofit/>
          </a:bodyPr>
          <a:lstStyle/>
          <a:p>
            <a:r>
              <a:rPr lang="en-US" altLang="zh-TW" dirty="0"/>
              <a:t>minimum value that &gt; 13</a:t>
            </a:r>
            <a:endParaRPr lang="en-US" dirty="0"/>
          </a:p>
        </p:txBody>
      </p:sp>
      <p:graphicFrame>
        <p:nvGraphicFramePr>
          <p:cNvPr id="5" name="Content Placeholder 4">
            <a:extLst>
              <a:ext uri="{FF2B5EF4-FFF2-40B4-BE49-F238E27FC236}">
                <a16:creationId xmlns:a16="http://schemas.microsoft.com/office/drawing/2014/main" id="{EEC1927E-69DE-7948-8181-A7A89FF102BC}"/>
              </a:ext>
            </a:extLst>
          </p:cNvPr>
          <p:cNvGraphicFramePr>
            <a:graphicFrameLocks noGrp="1"/>
          </p:cNvGraphicFramePr>
          <p:nvPr>
            <p:ph idx="1"/>
            <p:extLst>
              <p:ext uri="{D42A27DB-BD31-4B8C-83A1-F6EECF244321}">
                <p14:modId xmlns:p14="http://schemas.microsoft.com/office/powerpoint/2010/main" val="2471828606"/>
              </p:ext>
            </p:extLst>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11</a:t>
                      </a:r>
                    </a:p>
                  </a:txBody>
                  <a:tcPr/>
                </a:tc>
                <a:tc>
                  <a:txBody>
                    <a:bodyPr/>
                    <a:lstStyle/>
                    <a:p>
                      <a:r>
                        <a:rPr lang="en-US" dirty="0"/>
                        <a:t>15</a:t>
                      </a:r>
                    </a:p>
                  </a:txBody>
                  <a:tcPr/>
                </a:tc>
                <a:tc>
                  <a:txBody>
                    <a:bodyPr/>
                    <a:lstStyle/>
                    <a:p>
                      <a:r>
                        <a:rPr lang="en-US" dirty="0"/>
                        <a:t>17</a:t>
                      </a:r>
                    </a:p>
                  </a:txBody>
                  <a:tcPr/>
                </a:tc>
                <a:tc>
                  <a:txBody>
                    <a:bodyPr/>
                    <a:lstStyle/>
                    <a:p>
                      <a:r>
                        <a:rPr lang="en-US" dirty="0"/>
                        <a:t>19</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txBody>
                  <a:tcPr/>
                </a:tc>
                <a:tc>
                  <a:txBody>
                    <a:bodyPr/>
                    <a:lstStyle/>
                    <a:p>
                      <a:r>
                        <a:rPr lang="en-US" dirty="0"/>
                        <a:t>mid</a:t>
                      </a:r>
                    </a:p>
                  </a:txBody>
                  <a:tcPr/>
                </a:tc>
                <a:tc>
                  <a:txBody>
                    <a:bodyPr/>
                    <a:lstStyle/>
                    <a:p>
                      <a:r>
                        <a:rPr lang="en-US" dirty="0"/>
                        <a:t>end</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6837947"/>
                  </a:ext>
                </a:extLst>
              </a:tr>
            </a:tbl>
          </a:graphicData>
        </a:graphic>
      </p:graphicFrame>
      <p:sp>
        <p:nvSpPr>
          <p:cNvPr id="6" name="Content Placeholder 3">
            <a:extLst>
              <a:ext uri="{FF2B5EF4-FFF2-40B4-BE49-F238E27FC236}">
                <a16:creationId xmlns:a16="http://schemas.microsoft.com/office/drawing/2014/main" id="{E6BEF06C-4152-924A-B991-AF90DDF8D08F}"/>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(6+8) / 2 </a:t>
            </a:r>
          </a:p>
        </p:txBody>
      </p:sp>
    </p:spTree>
    <p:extLst>
      <p:ext uri="{BB962C8B-B14F-4D97-AF65-F5344CB8AC3E}">
        <p14:creationId xmlns:p14="http://schemas.microsoft.com/office/powerpoint/2010/main" val="6144089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73A247-6FE7-E34D-857B-1351320A06A4}"/>
              </a:ext>
            </a:extLst>
          </p:cNvPr>
          <p:cNvSpPr>
            <a:spLocks noGrp="1"/>
          </p:cNvSpPr>
          <p:nvPr>
            <p:ph type="sldNum" sz="quarter" idx="12"/>
          </p:nvPr>
        </p:nvSpPr>
        <p:spPr/>
        <p:txBody>
          <a:bodyPr/>
          <a:lstStyle/>
          <a:p>
            <a:fld id="{4E77BC79-9480-1042-96E1-82B94DA0811E}" type="slidenum">
              <a:rPr lang="en-US" smtClean="0"/>
              <a:t>32</a:t>
            </a:fld>
            <a:endParaRPr lang="en-US"/>
          </a:p>
        </p:txBody>
      </p:sp>
      <p:sp>
        <p:nvSpPr>
          <p:cNvPr id="3" name="Title 2">
            <a:extLst>
              <a:ext uri="{FF2B5EF4-FFF2-40B4-BE49-F238E27FC236}">
                <a16:creationId xmlns:a16="http://schemas.microsoft.com/office/drawing/2014/main" id="{D7466E6E-48F2-1D49-A015-10F6ED0135B4}"/>
              </a:ext>
            </a:extLst>
          </p:cNvPr>
          <p:cNvSpPr>
            <a:spLocks noGrp="1"/>
          </p:cNvSpPr>
          <p:nvPr>
            <p:ph type="title"/>
          </p:nvPr>
        </p:nvSpPr>
        <p:spPr/>
        <p:txBody>
          <a:bodyPr>
            <a:normAutofit/>
          </a:bodyPr>
          <a:lstStyle/>
          <a:p>
            <a:r>
              <a:rPr lang="en-US" altLang="zh-TW" dirty="0"/>
              <a:t>minimum value that &gt; 13</a:t>
            </a:r>
            <a:endParaRPr lang="en-US" dirty="0"/>
          </a:p>
        </p:txBody>
      </p:sp>
      <p:graphicFrame>
        <p:nvGraphicFramePr>
          <p:cNvPr id="5" name="Content Placeholder 4">
            <a:extLst>
              <a:ext uri="{FF2B5EF4-FFF2-40B4-BE49-F238E27FC236}">
                <a16:creationId xmlns:a16="http://schemas.microsoft.com/office/drawing/2014/main" id="{EEC1927E-69DE-7948-8181-A7A89FF102BC}"/>
              </a:ext>
            </a:extLst>
          </p:cNvPr>
          <p:cNvGraphicFramePr>
            <a:graphicFrameLocks noGrp="1"/>
          </p:cNvGraphicFramePr>
          <p:nvPr>
            <p:ph idx="1"/>
            <p:extLst>
              <p:ext uri="{D42A27DB-BD31-4B8C-83A1-F6EECF244321}">
                <p14:modId xmlns:p14="http://schemas.microsoft.com/office/powerpoint/2010/main" val="1718529339"/>
              </p:ext>
            </p:extLst>
          </p:nvPr>
        </p:nvGraphicFramePr>
        <p:xfrm>
          <a:off x="628650" y="3121819"/>
          <a:ext cx="7886703" cy="138176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11</a:t>
                      </a:r>
                    </a:p>
                  </a:txBody>
                  <a:tcPr/>
                </a:tc>
                <a:tc>
                  <a:txBody>
                    <a:bodyPr/>
                    <a:lstStyle/>
                    <a:p>
                      <a:r>
                        <a:rPr lang="en-US" dirty="0"/>
                        <a:t>15</a:t>
                      </a:r>
                    </a:p>
                  </a:txBody>
                  <a:tcPr/>
                </a:tc>
                <a:tc>
                  <a:txBody>
                    <a:bodyPr/>
                    <a:lstStyle/>
                    <a:p>
                      <a:r>
                        <a:rPr lang="en-US" dirty="0"/>
                        <a:t>17</a:t>
                      </a:r>
                    </a:p>
                  </a:txBody>
                  <a:tcPr/>
                </a:tc>
                <a:tc>
                  <a:txBody>
                    <a:bodyPr/>
                    <a:lstStyle/>
                    <a:p>
                      <a:r>
                        <a:rPr lang="en-US" dirty="0"/>
                        <a:t>19</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p>
                      <a:r>
                        <a:rPr lang="en-US" dirty="0"/>
                        <a:t>mid</a:t>
                      </a:r>
                    </a:p>
                  </a:txBody>
                  <a:tcPr/>
                </a:tc>
                <a:tc>
                  <a:txBody>
                    <a:bodyPr/>
                    <a:lstStyle/>
                    <a:p>
                      <a:r>
                        <a:rPr lang="en-US" dirty="0"/>
                        <a:t>end</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6837947"/>
                  </a:ext>
                </a:extLst>
              </a:tr>
            </a:tbl>
          </a:graphicData>
        </a:graphic>
      </p:graphicFrame>
      <p:sp>
        <p:nvSpPr>
          <p:cNvPr id="6" name="Content Placeholder 3">
            <a:extLst>
              <a:ext uri="{FF2B5EF4-FFF2-40B4-BE49-F238E27FC236}">
                <a16:creationId xmlns:a16="http://schemas.microsoft.com/office/drawing/2014/main" id="{1EF6AAF0-7BC3-1A4C-B53C-21CFC5B5A7B9}"/>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(6+7) / 2 </a:t>
            </a:r>
          </a:p>
        </p:txBody>
      </p:sp>
    </p:spTree>
    <p:extLst>
      <p:ext uri="{BB962C8B-B14F-4D97-AF65-F5344CB8AC3E}">
        <p14:creationId xmlns:p14="http://schemas.microsoft.com/office/powerpoint/2010/main" val="25948055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73A247-6FE7-E34D-857B-1351320A06A4}"/>
              </a:ext>
            </a:extLst>
          </p:cNvPr>
          <p:cNvSpPr>
            <a:spLocks noGrp="1"/>
          </p:cNvSpPr>
          <p:nvPr>
            <p:ph type="sldNum" sz="quarter" idx="12"/>
          </p:nvPr>
        </p:nvSpPr>
        <p:spPr/>
        <p:txBody>
          <a:bodyPr/>
          <a:lstStyle/>
          <a:p>
            <a:fld id="{4E77BC79-9480-1042-96E1-82B94DA0811E}" type="slidenum">
              <a:rPr lang="en-US" smtClean="0"/>
              <a:t>33</a:t>
            </a:fld>
            <a:endParaRPr lang="en-US"/>
          </a:p>
        </p:txBody>
      </p:sp>
      <p:sp>
        <p:nvSpPr>
          <p:cNvPr id="3" name="Title 2">
            <a:extLst>
              <a:ext uri="{FF2B5EF4-FFF2-40B4-BE49-F238E27FC236}">
                <a16:creationId xmlns:a16="http://schemas.microsoft.com/office/drawing/2014/main" id="{D7466E6E-48F2-1D49-A015-10F6ED0135B4}"/>
              </a:ext>
            </a:extLst>
          </p:cNvPr>
          <p:cNvSpPr>
            <a:spLocks noGrp="1"/>
          </p:cNvSpPr>
          <p:nvPr>
            <p:ph type="title"/>
          </p:nvPr>
        </p:nvSpPr>
        <p:spPr/>
        <p:txBody>
          <a:bodyPr>
            <a:normAutofit/>
          </a:bodyPr>
          <a:lstStyle/>
          <a:p>
            <a:r>
              <a:rPr lang="en-US" altLang="zh-TW" dirty="0"/>
              <a:t>minimum value that &gt; 13</a:t>
            </a:r>
            <a:endParaRPr lang="en-US" dirty="0"/>
          </a:p>
        </p:txBody>
      </p:sp>
      <p:graphicFrame>
        <p:nvGraphicFramePr>
          <p:cNvPr id="5" name="Content Placeholder 4">
            <a:extLst>
              <a:ext uri="{FF2B5EF4-FFF2-40B4-BE49-F238E27FC236}">
                <a16:creationId xmlns:a16="http://schemas.microsoft.com/office/drawing/2014/main" id="{EEC1927E-69DE-7948-8181-A7A89FF102BC}"/>
              </a:ext>
            </a:extLst>
          </p:cNvPr>
          <p:cNvGraphicFramePr>
            <a:graphicFrameLocks noGrp="1"/>
          </p:cNvGraphicFramePr>
          <p:nvPr>
            <p:ph idx="1"/>
            <p:extLst>
              <p:ext uri="{D42A27DB-BD31-4B8C-83A1-F6EECF244321}">
                <p14:modId xmlns:p14="http://schemas.microsoft.com/office/powerpoint/2010/main" val="66412560"/>
              </p:ext>
            </p:extLst>
          </p:nvPr>
        </p:nvGraphicFramePr>
        <p:xfrm>
          <a:off x="628650" y="3121819"/>
          <a:ext cx="7886703" cy="165608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11</a:t>
                      </a:r>
                    </a:p>
                  </a:txBody>
                  <a:tcPr/>
                </a:tc>
                <a:tc>
                  <a:txBody>
                    <a:bodyPr/>
                    <a:lstStyle/>
                    <a:p>
                      <a:r>
                        <a:rPr lang="en-US" dirty="0"/>
                        <a:t>15</a:t>
                      </a:r>
                    </a:p>
                  </a:txBody>
                  <a:tcPr/>
                </a:tc>
                <a:tc>
                  <a:txBody>
                    <a:bodyPr/>
                    <a:lstStyle/>
                    <a:p>
                      <a:r>
                        <a:rPr lang="en-US" dirty="0"/>
                        <a:t>17</a:t>
                      </a:r>
                    </a:p>
                  </a:txBody>
                  <a:tcPr/>
                </a:tc>
                <a:tc>
                  <a:txBody>
                    <a:bodyPr/>
                    <a:lstStyle/>
                    <a:p>
                      <a:r>
                        <a:rPr lang="en-US" dirty="0"/>
                        <a:t>19</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p>
                      <a:r>
                        <a:rPr lang="en-US" dirty="0"/>
                        <a:t>end</a:t>
                      </a:r>
                    </a:p>
                    <a:p>
                      <a:r>
                        <a:rPr lang="en-US" dirty="0"/>
                        <a:t>mid</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6837947"/>
                  </a:ext>
                </a:extLst>
              </a:tr>
            </a:tbl>
          </a:graphicData>
        </a:graphic>
      </p:graphicFrame>
      <p:sp>
        <p:nvSpPr>
          <p:cNvPr id="6" name="Content Placeholder 3">
            <a:extLst>
              <a:ext uri="{FF2B5EF4-FFF2-40B4-BE49-F238E27FC236}">
                <a16:creationId xmlns:a16="http://schemas.microsoft.com/office/drawing/2014/main" id="{790B3F5E-0F9A-6F4A-9D8F-0BDB1779CE82}"/>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(6+6) / 2 </a:t>
            </a:r>
          </a:p>
        </p:txBody>
      </p:sp>
    </p:spTree>
    <p:extLst>
      <p:ext uri="{BB962C8B-B14F-4D97-AF65-F5344CB8AC3E}">
        <p14:creationId xmlns:p14="http://schemas.microsoft.com/office/powerpoint/2010/main" val="16547272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73A247-6FE7-E34D-857B-1351320A06A4}"/>
              </a:ext>
            </a:extLst>
          </p:cNvPr>
          <p:cNvSpPr>
            <a:spLocks noGrp="1"/>
          </p:cNvSpPr>
          <p:nvPr>
            <p:ph type="sldNum" sz="quarter" idx="12"/>
          </p:nvPr>
        </p:nvSpPr>
        <p:spPr/>
        <p:txBody>
          <a:bodyPr/>
          <a:lstStyle/>
          <a:p>
            <a:fld id="{4E77BC79-9480-1042-96E1-82B94DA0811E}" type="slidenum">
              <a:rPr lang="en-US" smtClean="0"/>
              <a:t>34</a:t>
            </a:fld>
            <a:endParaRPr lang="en-US"/>
          </a:p>
        </p:txBody>
      </p:sp>
      <p:sp>
        <p:nvSpPr>
          <p:cNvPr id="3" name="Title 2">
            <a:extLst>
              <a:ext uri="{FF2B5EF4-FFF2-40B4-BE49-F238E27FC236}">
                <a16:creationId xmlns:a16="http://schemas.microsoft.com/office/drawing/2014/main" id="{D7466E6E-48F2-1D49-A015-10F6ED0135B4}"/>
              </a:ext>
            </a:extLst>
          </p:cNvPr>
          <p:cNvSpPr>
            <a:spLocks noGrp="1"/>
          </p:cNvSpPr>
          <p:nvPr>
            <p:ph type="title"/>
          </p:nvPr>
        </p:nvSpPr>
        <p:spPr/>
        <p:txBody>
          <a:bodyPr>
            <a:normAutofit/>
          </a:bodyPr>
          <a:lstStyle/>
          <a:p>
            <a:r>
              <a:rPr lang="en-US" altLang="zh-TW" dirty="0"/>
              <a:t>maximum value that &lt; 13</a:t>
            </a:r>
            <a:endParaRPr lang="en-US" dirty="0"/>
          </a:p>
        </p:txBody>
      </p:sp>
      <p:graphicFrame>
        <p:nvGraphicFramePr>
          <p:cNvPr id="5" name="Content Placeholder 4">
            <a:extLst>
              <a:ext uri="{FF2B5EF4-FFF2-40B4-BE49-F238E27FC236}">
                <a16:creationId xmlns:a16="http://schemas.microsoft.com/office/drawing/2014/main" id="{EEC1927E-69DE-7948-8181-A7A89FF102BC}"/>
              </a:ext>
            </a:extLst>
          </p:cNvPr>
          <p:cNvGraphicFramePr>
            <a:graphicFrameLocks noGrp="1"/>
          </p:cNvGraphicFramePr>
          <p:nvPr>
            <p:ph idx="1"/>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11</a:t>
                      </a:r>
                    </a:p>
                  </a:txBody>
                  <a:tcPr/>
                </a:tc>
                <a:tc>
                  <a:txBody>
                    <a:bodyPr/>
                    <a:lstStyle/>
                    <a:p>
                      <a:r>
                        <a:rPr lang="en-US" dirty="0"/>
                        <a:t>15</a:t>
                      </a:r>
                    </a:p>
                  </a:txBody>
                  <a:tcPr/>
                </a:tc>
                <a:tc>
                  <a:txBody>
                    <a:bodyPr/>
                    <a:lstStyle/>
                    <a:p>
                      <a:r>
                        <a:rPr lang="en-US" dirty="0"/>
                        <a:t>17</a:t>
                      </a:r>
                    </a:p>
                  </a:txBody>
                  <a:tcPr/>
                </a:tc>
                <a:tc>
                  <a:txBody>
                    <a:bodyPr/>
                    <a:lstStyle/>
                    <a:p>
                      <a:r>
                        <a:rPr lang="en-US" dirty="0"/>
                        <a:t>19</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r>
                        <a:rPr lang="en-US" dirty="0"/>
                        <a:t>beg</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mid</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end</a:t>
                      </a:r>
                    </a:p>
                  </a:txBody>
                  <a:tcPr/>
                </a:tc>
                <a:extLst>
                  <a:ext uri="{0D108BD9-81ED-4DB2-BD59-A6C34878D82A}">
                    <a16:rowId xmlns:a16="http://schemas.microsoft.com/office/drawing/2014/main" val="376837947"/>
                  </a:ext>
                </a:extLst>
              </a:tr>
            </a:tbl>
          </a:graphicData>
        </a:graphic>
      </p:graphicFrame>
      <p:sp>
        <p:nvSpPr>
          <p:cNvPr id="6" name="Content Placeholder 3">
            <a:extLst>
              <a:ext uri="{FF2B5EF4-FFF2-40B4-BE49-F238E27FC236}">
                <a16:creationId xmlns:a16="http://schemas.microsoft.com/office/drawing/2014/main" id="{95E735F1-41C8-394E-851D-CA4935C19EB5}"/>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(0+10</a:t>
            </a:r>
            <a:r>
              <a:rPr lang="en-US" altLang="zh-TW" dirty="0">
                <a:solidFill>
                  <a:srgbClr val="FF0000"/>
                </a:solidFill>
              </a:rPr>
              <a:t>+1</a:t>
            </a:r>
            <a:r>
              <a:rPr lang="en-US" altLang="zh-TW" dirty="0"/>
              <a:t>) / 2 </a:t>
            </a:r>
          </a:p>
        </p:txBody>
      </p:sp>
    </p:spTree>
    <p:extLst>
      <p:ext uri="{BB962C8B-B14F-4D97-AF65-F5344CB8AC3E}">
        <p14:creationId xmlns:p14="http://schemas.microsoft.com/office/powerpoint/2010/main" val="7848481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73A247-6FE7-E34D-857B-1351320A06A4}"/>
              </a:ext>
            </a:extLst>
          </p:cNvPr>
          <p:cNvSpPr>
            <a:spLocks noGrp="1"/>
          </p:cNvSpPr>
          <p:nvPr>
            <p:ph type="sldNum" sz="quarter" idx="12"/>
          </p:nvPr>
        </p:nvSpPr>
        <p:spPr/>
        <p:txBody>
          <a:bodyPr/>
          <a:lstStyle/>
          <a:p>
            <a:fld id="{4E77BC79-9480-1042-96E1-82B94DA0811E}" type="slidenum">
              <a:rPr lang="en-US" smtClean="0"/>
              <a:t>35</a:t>
            </a:fld>
            <a:endParaRPr lang="en-US"/>
          </a:p>
        </p:txBody>
      </p:sp>
      <p:sp>
        <p:nvSpPr>
          <p:cNvPr id="3" name="Title 2">
            <a:extLst>
              <a:ext uri="{FF2B5EF4-FFF2-40B4-BE49-F238E27FC236}">
                <a16:creationId xmlns:a16="http://schemas.microsoft.com/office/drawing/2014/main" id="{D7466E6E-48F2-1D49-A015-10F6ED0135B4}"/>
              </a:ext>
            </a:extLst>
          </p:cNvPr>
          <p:cNvSpPr>
            <a:spLocks noGrp="1"/>
          </p:cNvSpPr>
          <p:nvPr>
            <p:ph type="title"/>
          </p:nvPr>
        </p:nvSpPr>
        <p:spPr/>
        <p:txBody>
          <a:bodyPr>
            <a:normAutofit/>
          </a:bodyPr>
          <a:lstStyle/>
          <a:p>
            <a:r>
              <a:rPr lang="en-US" altLang="zh-TW" dirty="0"/>
              <a:t>maximum value that &lt; 13</a:t>
            </a:r>
            <a:endParaRPr lang="en-US" dirty="0"/>
          </a:p>
        </p:txBody>
      </p:sp>
      <p:graphicFrame>
        <p:nvGraphicFramePr>
          <p:cNvPr id="5" name="Content Placeholder 4">
            <a:extLst>
              <a:ext uri="{FF2B5EF4-FFF2-40B4-BE49-F238E27FC236}">
                <a16:creationId xmlns:a16="http://schemas.microsoft.com/office/drawing/2014/main" id="{EEC1927E-69DE-7948-8181-A7A89FF102BC}"/>
              </a:ext>
            </a:extLst>
          </p:cNvPr>
          <p:cNvGraphicFramePr>
            <a:graphicFrameLocks noGrp="1"/>
          </p:cNvGraphicFramePr>
          <p:nvPr>
            <p:ph idx="1"/>
            <p:extLst>
              <p:ext uri="{D42A27DB-BD31-4B8C-83A1-F6EECF244321}">
                <p14:modId xmlns:p14="http://schemas.microsoft.com/office/powerpoint/2010/main" val="998229239"/>
              </p:ext>
            </p:extLst>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11</a:t>
                      </a:r>
                    </a:p>
                  </a:txBody>
                  <a:tcPr/>
                </a:tc>
                <a:tc>
                  <a:txBody>
                    <a:bodyPr/>
                    <a:lstStyle/>
                    <a:p>
                      <a:r>
                        <a:rPr lang="en-US" dirty="0"/>
                        <a:t>15</a:t>
                      </a:r>
                    </a:p>
                  </a:txBody>
                  <a:tcPr/>
                </a:tc>
                <a:tc>
                  <a:txBody>
                    <a:bodyPr/>
                    <a:lstStyle/>
                    <a:p>
                      <a:r>
                        <a:rPr lang="en-US" dirty="0"/>
                        <a:t>17</a:t>
                      </a:r>
                    </a:p>
                  </a:txBody>
                  <a:tcPr/>
                </a:tc>
                <a:tc>
                  <a:txBody>
                    <a:bodyPr/>
                    <a:lstStyle/>
                    <a:p>
                      <a:r>
                        <a:rPr lang="en-US" dirty="0"/>
                        <a:t>19</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txBody>
                  <a:tcPr/>
                </a:tc>
                <a:tc>
                  <a:txBody>
                    <a:bodyPr/>
                    <a:lstStyle/>
                    <a:p>
                      <a:endParaRPr lang="en-US" dirty="0"/>
                    </a:p>
                  </a:txBody>
                  <a:tcPr/>
                </a:tc>
                <a:tc>
                  <a:txBody>
                    <a:bodyPr/>
                    <a:lstStyle/>
                    <a:p>
                      <a:endParaRPr lang="en-US" dirty="0"/>
                    </a:p>
                  </a:txBody>
                  <a:tcPr/>
                </a:tc>
                <a:tc>
                  <a:txBody>
                    <a:bodyPr/>
                    <a:lstStyle/>
                    <a:p>
                      <a:r>
                        <a:rPr lang="en-US" dirty="0"/>
                        <a:t>mid</a:t>
                      </a:r>
                    </a:p>
                  </a:txBody>
                  <a:tcPr/>
                </a:tc>
                <a:tc>
                  <a:txBody>
                    <a:bodyPr/>
                    <a:lstStyle/>
                    <a:p>
                      <a:endParaRPr lang="en-US" dirty="0"/>
                    </a:p>
                  </a:txBody>
                  <a:tcPr/>
                </a:tc>
                <a:tc>
                  <a:txBody>
                    <a:bodyPr/>
                    <a:lstStyle/>
                    <a:p>
                      <a:r>
                        <a:rPr lang="en-US" dirty="0"/>
                        <a:t>end</a:t>
                      </a:r>
                    </a:p>
                  </a:txBody>
                  <a:tcPr/>
                </a:tc>
                <a:extLst>
                  <a:ext uri="{0D108BD9-81ED-4DB2-BD59-A6C34878D82A}">
                    <a16:rowId xmlns:a16="http://schemas.microsoft.com/office/drawing/2014/main" val="376837947"/>
                  </a:ext>
                </a:extLst>
              </a:tr>
            </a:tbl>
          </a:graphicData>
        </a:graphic>
      </p:graphicFrame>
      <p:sp>
        <p:nvSpPr>
          <p:cNvPr id="6" name="Content Placeholder 3">
            <a:extLst>
              <a:ext uri="{FF2B5EF4-FFF2-40B4-BE49-F238E27FC236}">
                <a16:creationId xmlns:a16="http://schemas.microsoft.com/office/drawing/2014/main" id="{283688DC-387A-5149-BEE3-1B5884BC2C52}"/>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(5+10</a:t>
            </a:r>
            <a:r>
              <a:rPr lang="en-US" altLang="zh-TW" dirty="0">
                <a:solidFill>
                  <a:srgbClr val="FF0000"/>
                </a:solidFill>
              </a:rPr>
              <a:t>+1</a:t>
            </a:r>
            <a:r>
              <a:rPr lang="en-US" altLang="zh-TW" dirty="0"/>
              <a:t>) / 2 </a:t>
            </a:r>
          </a:p>
        </p:txBody>
      </p:sp>
    </p:spTree>
    <p:extLst>
      <p:ext uri="{BB962C8B-B14F-4D97-AF65-F5344CB8AC3E}">
        <p14:creationId xmlns:p14="http://schemas.microsoft.com/office/powerpoint/2010/main" val="24566065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73A247-6FE7-E34D-857B-1351320A06A4}"/>
              </a:ext>
            </a:extLst>
          </p:cNvPr>
          <p:cNvSpPr>
            <a:spLocks noGrp="1"/>
          </p:cNvSpPr>
          <p:nvPr>
            <p:ph type="sldNum" sz="quarter" idx="12"/>
          </p:nvPr>
        </p:nvSpPr>
        <p:spPr/>
        <p:txBody>
          <a:bodyPr/>
          <a:lstStyle/>
          <a:p>
            <a:fld id="{4E77BC79-9480-1042-96E1-82B94DA0811E}" type="slidenum">
              <a:rPr lang="en-US" smtClean="0"/>
              <a:t>36</a:t>
            </a:fld>
            <a:endParaRPr lang="en-US"/>
          </a:p>
        </p:txBody>
      </p:sp>
      <p:sp>
        <p:nvSpPr>
          <p:cNvPr id="3" name="Title 2">
            <a:extLst>
              <a:ext uri="{FF2B5EF4-FFF2-40B4-BE49-F238E27FC236}">
                <a16:creationId xmlns:a16="http://schemas.microsoft.com/office/drawing/2014/main" id="{D7466E6E-48F2-1D49-A015-10F6ED0135B4}"/>
              </a:ext>
            </a:extLst>
          </p:cNvPr>
          <p:cNvSpPr>
            <a:spLocks noGrp="1"/>
          </p:cNvSpPr>
          <p:nvPr>
            <p:ph type="title"/>
          </p:nvPr>
        </p:nvSpPr>
        <p:spPr/>
        <p:txBody>
          <a:bodyPr>
            <a:normAutofit/>
          </a:bodyPr>
          <a:lstStyle/>
          <a:p>
            <a:r>
              <a:rPr lang="en-US" altLang="zh-TW" dirty="0"/>
              <a:t>maximum value that &lt; 13</a:t>
            </a:r>
            <a:endParaRPr lang="en-US" dirty="0"/>
          </a:p>
        </p:txBody>
      </p:sp>
      <p:graphicFrame>
        <p:nvGraphicFramePr>
          <p:cNvPr id="5" name="Content Placeholder 4">
            <a:extLst>
              <a:ext uri="{FF2B5EF4-FFF2-40B4-BE49-F238E27FC236}">
                <a16:creationId xmlns:a16="http://schemas.microsoft.com/office/drawing/2014/main" id="{EEC1927E-69DE-7948-8181-A7A89FF102BC}"/>
              </a:ext>
            </a:extLst>
          </p:cNvPr>
          <p:cNvGraphicFramePr>
            <a:graphicFrameLocks noGrp="1"/>
          </p:cNvGraphicFramePr>
          <p:nvPr>
            <p:ph idx="1"/>
            <p:extLst>
              <p:ext uri="{D42A27DB-BD31-4B8C-83A1-F6EECF244321}">
                <p14:modId xmlns:p14="http://schemas.microsoft.com/office/powerpoint/2010/main" val="2864365812"/>
              </p:ext>
            </p:extLst>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11</a:t>
                      </a:r>
                    </a:p>
                  </a:txBody>
                  <a:tcPr/>
                </a:tc>
                <a:tc>
                  <a:txBody>
                    <a:bodyPr/>
                    <a:lstStyle/>
                    <a:p>
                      <a:r>
                        <a:rPr lang="en-US" dirty="0"/>
                        <a:t>15</a:t>
                      </a:r>
                    </a:p>
                  </a:txBody>
                  <a:tcPr/>
                </a:tc>
                <a:tc>
                  <a:txBody>
                    <a:bodyPr/>
                    <a:lstStyle/>
                    <a:p>
                      <a:r>
                        <a:rPr lang="en-US" dirty="0"/>
                        <a:t>17</a:t>
                      </a:r>
                    </a:p>
                  </a:txBody>
                  <a:tcPr/>
                </a:tc>
                <a:tc>
                  <a:txBody>
                    <a:bodyPr/>
                    <a:lstStyle/>
                    <a:p>
                      <a:r>
                        <a:rPr lang="en-US" dirty="0"/>
                        <a:t>19</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txBody>
                  <a:tcPr/>
                </a:tc>
                <a:tc>
                  <a:txBody>
                    <a:bodyPr/>
                    <a:lstStyle/>
                    <a:p>
                      <a:r>
                        <a:rPr lang="en-US" dirty="0"/>
                        <a:t>mid</a:t>
                      </a:r>
                    </a:p>
                  </a:txBody>
                  <a:tcPr/>
                </a:tc>
                <a:tc>
                  <a:txBody>
                    <a:bodyPr/>
                    <a:lstStyle/>
                    <a:p>
                      <a:r>
                        <a:rPr lang="en-US" dirty="0"/>
                        <a:t>end</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6837947"/>
                  </a:ext>
                </a:extLst>
              </a:tr>
            </a:tbl>
          </a:graphicData>
        </a:graphic>
      </p:graphicFrame>
      <p:sp>
        <p:nvSpPr>
          <p:cNvPr id="6" name="Content Placeholder 3">
            <a:extLst>
              <a:ext uri="{FF2B5EF4-FFF2-40B4-BE49-F238E27FC236}">
                <a16:creationId xmlns:a16="http://schemas.microsoft.com/office/drawing/2014/main" id="{443BC940-4A05-344D-A8DA-DB4B68409016}"/>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(5+7</a:t>
            </a:r>
            <a:r>
              <a:rPr lang="en-US" altLang="zh-TW" dirty="0">
                <a:solidFill>
                  <a:srgbClr val="FF0000"/>
                </a:solidFill>
              </a:rPr>
              <a:t>+1</a:t>
            </a:r>
            <a:r>
              <a:rPr lang="en-US" altLang="zh-TW" dirty="0"/>
              <a:t>) / 2 </a:t>
            </a:r>
          </a:p>
        </p:txBody>
      </p:sp>
    </p:spTree>
    <p:extLst>
      <p:ext uri="{BB962C8B-B14F-4D97-AF65-F5344CB8AC3E}">
        <p14:creationId xmlns:p14="http://schemas.microsoft.com/office/powerpoint/2010/main" val="28664832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73A247-6FE7-E34D-857B-1351320A06A4}"/>
              </a:ext>
            </a:extLst>
          </p:cNvPr>
          <p:cNvSpPr>
            <a:spLocks noGrp="1"/>
          </p:cNvSpPr>
          <p:nvPr>
            <p:ph type="sldNum" sz="quarter" idx="12"/>
          </p:nvPr>
        </p:nvSpPr>
        <p:spPr/>
        <p:txBody>
          <a:bodyPr/>
          <a:lstStyle/>
          <a:p>
            <a:fld id="{4E77BC79-9480-1042-96E1-82B94DA0811E}" type="slidenum">
              <a:rPr lang="en-US" smtClean="0"/>
              <a:t>37</a:t>
            </a:fld>
            <a:endParaRPr lang="en-US"/>
          </a:p>
        </p:txBody>
      </p:sp>
      <p:sp>
        <p:nvSpPr>
          <p:cNvPr id="3" name="Title 2">
            <a:extLst>
              <a:ext uri="{FF2B5EF4-FFF2-40B4-BE49-F238E27FC236}">
                <a16:creationId xmlns:a16="http://schemas.microsoft.com/office/drawing/2014/main" id="{D7466E6E-48F2-1D49-A015-10F6ED0135B4}"/>
              </a:ext>
            </a:extLst>
          </p:cNvPr>
          <p:cNvSpPr>
            <a:spLocks noGrp="1"/>
          </p:cNvSpPr>
          <p:nvPr>
            <p:ph type="title"/>
          </p:nvPr>
        </p:nvSpPr>
        <p:spPr/>
        <p:txBody>
          <a:bodyPr>
            <a:normAutofit/>
          </a:bodyPr>
          <a:lstStyle/>
          <a:p>
            <a:r>
              <a:rPr lang="en-US" altLang="zh-TW" dirty="0"/>
              <a:t>maximum value that &lt; 13</a:t>
            </a:r>
            <a:endParaRPr lang="en-US" dirty="0"/>
          </a:p>
        </p:txBody>
      </p:sp>
      <p:graphicFrame>
        <p:nvGraphicFramePr>
          <p:cNvPr id="5" name="Content Placeholder 4">
            <a:extLst>
              <a:ext uri="{FF2B5EF4-FFF2-40B4-BE49-F238E27FC236}">
                <a16:creationId xmlns:a16="http://schemas.microsoft.com/office/drawing/2014/main" id="{EEC1927E-69DE-7948-8181-A7A89FF102BC}"/>
              </a:ext>
            </a:extLst>
          </p:cNvPr>
          <p:cNvGraphicFramePr>
            <a:graphicFrameLocks noGrp="1"/>
          </p:cNvGraphicFramePr>
          <p:nvPr>
            <p:ph idx="1"/>
            <p:extLst>
              <p:ext uri="{D42A27DB-BD31-4B8C-83A1-F6EECF244321}">
                <p14:modId xmlns:p14="http://schemas.microsoft.com/office/powerpoint/2010/main" val="4045515316"/>
              </p:ext>
            </p:extLst>
          </p:nvPr>
        </p:nvGraphicFramePr>
        <p:xfrm>
          <a:off x="628650" y="3121819"/>
          <a:ext cx="7886703" cy="165608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11</a:t>
                      </a:r>
                    </a:p>
                  </a:txBody>
                  <a:tcPr/>
                </a:tc>
                <a:tc>
                  <a:txBody>
                    <a:bodyPr/>
                    <a:lstStyle/>
                    <a:p>
                      <a:r>
                        <a:rPr lang="en-US" dirty="0"/>
                        <a:t>15</a:t>
                      </a:r>
                    </a:p>
                  </a:txBody>
                  <a:tcPr/>
                </a:tc>
                <a:tc>
                  <a:txBody>
                    <a:bodyPr/>
                    <a:lstStyle/>
                    <a:p>
                      <a:r>
                        <a:rPr lang="en-US" dirty="0"/>
                        <a:t>17</a:t>
                      </a:r>
                    </a:p>
                  </a:txBody>
                  <a:tcPr/>
                </a:tc>
                <a:tc>
                  <a:txBody>
                    <a:bodyPr/>
                    <a:lstStyle/>
                    <a:p>
                      <a:r>
                        <a:rPr lang="en-US" dirty="0"/>
                        <a:t>19</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p>
                      <a:r>
                        <a:rPr lang="en-US" dirty="0"/>
                        <a:t>end</a:t>
                      </a:r>
                    </a:p>
                    <a:p>
                      <a:r>
                        <a:rPr lang="en-US" dirty="0"/>
                        <a:t>mid</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6837947"/>
                  </a:ext>
                </a:extLst>
              </a:tr>
            </a:tbl>
          </a:graphicData>
        </a:graphic>
      </p:graphicFrame>
      <p:sp>
        <p:nvSpPr>
          <p:cNvPr id="6" name="Content Placeholder 3">
            <a:extLst>
              <a:ext uri="{FF2B5EF4-FFF2-40B4-BE49-F238E27FC236}">
                <a16:creationId xmlns:a16="http://schemas.microsoft.com/office/drawing/2014/main" id="{5654B795-D580-9F40-AF5D-71B409FB89C3}"/>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(5+5</a:t>
            </a:r>
            <a:r>
              <a:rPr lang="en-US" altLang="zh-TW" dirty="0">
                <a:solidFill>
                  <a:srgbClr val="FF0000"/>
                </a:solidFill>
              </a:rPr>
              <a:t>+1</a:t>
            </a:r>
            <a:r>
              <a:rPr lang="en-US" altLang="zh-TW" dirty="0"/>
              <a:t>) / 2 </a:t>
            </a:r>
          </a:p>
        </p:txBody>
      </p:sp>
    </p:spTree>
    <p:extLst>
      <p:ext uri="{BB962C8B-B14F-4D97-AF65-F5344CB8AC3E}">
        <p14:creationId xmlns:p14="http://schemas.microsoft.com/office/powerpoint/2010/main" val="29435864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D73381-4C9D-1249-BB83-218C6D45AC48}"/>
              </a:ext>
            </a:extLst>
          </p:cNvPr>
          <p:cNvSpPr>
            <a:spLocks noGrp="1"/>
          </p:cNvSpPr>
          <p:nvPr>
            <p:ph type="sldNum" sz="quarter" idx="12"/>
          </p:nvPr>
        </p:nvSpPr>
        <p:spPr/>
        <p:txBody>
          <a:bodyPr/>
          <a:lstStyle/>
          <a:p>
            <a:fld id="{4E77BC79-9480-1042-96E1-82B94DA0811E}" type="slidenum">
              <a:rPr lang="en-US" smtClean="0"/>
              <a:t>38</a:t>
            </a:fld>
            <a:endParaRPr lang="en-US"/>
          </a:p>
        </p:txBody>
      </p:sp>
      <p:sp>
        <p:nvSpPr>
          <p:cNvPr id="3" name="Title 2">
            <a:extLst>
              <a:ext uri="{FF2B5EF4-FFF2-40B4-BE49-F238E27FC236}">
                <a16:creationId xmlns:a16="http://schemas.microsoft.com/office/drawing/2014/main" id="{F5EA9AAA-F911-0C44-94B2-ADBC5F67B55E}"/>
              </a:ext>
            </a:extLst>
          </p:cNvPr>
          <p:cNvSpPr>
            <a:spLocks noGrp="1"/>
          </p:cNvSpPr>
          <p:nvPr>
            <p:ph type="title"/>
          </p:nvPr>
        </p:nvSpPr>
        <p:spPr/>
        <p:txBody>
          <a:bodyPr/>
          <a:lstStyle/>
          <a:p>
            <a:r>
              <a:rPr lang="en-US" dirty="0"/>
              <a:t>Maximum </a:t>
            </a:r>
            <a:r>
              <a:rPr lang="en-US" dirty="0" err="1"/>
              <a:t>i</a:t>
            </a:r>
            <a:r>
              <a:rPr lang="en-US" dirty="0"/>
              <a:t> such that A[</a:t>
            </a:r>
            <a:r>
              <a:rPr lang="en-US" dirty="0" err="1"/>
              <a:t>i</a:t>
            </a:r>
            <a:r>
              <a:rPr lang="en-US" dirty="0"/>
              <a:t>] == 13</a:t>
            </a:r>
          </a:p>
        </p:txBody>
      </p:sp>
      <p:graphicFrame>
        <p:nvGraphicFramePr>
          <p:cNvPr id="7" name="Content Placeholder 4">
            <a:extLst>
              <a:ext uri="{FF2B5EF4-FFF2-40B4-BE49-F238E27FC236}">
                <a16:creationId xmlns:a16="http://schemas.microsoft.com/office/drawing/2014/main" id="{9B30164B-D167-4649-8E74-3E44CADDA090}"/>
              </a:ext>
            </a:extLst>
          </p:cNvPr>
          <p:cNvGraphicFramePr>
            <a:graphicFrameLocks noGrp="1"/>
          </p:cNvGraphicFramePr>
          <p:nvPr>
            <p:ph idx="1"/>
            <p:extLst>
              <p:ext uri="{D42A27DB-BD31-4B8C-83A1-F6EECF244321}">
                <p14:modId xmlns:p14="http://schemas.microsoft.com/office/powerpoint/2010/main" val="2496339489"/>
              </p:ext>
            </p:extLst>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r>
                        <a:rPr lang="en-US" dirty="0"/>
                        <a:t>beg</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mid</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end</a:t>
                      </a:r>
                    </a:p>
                  </a:txBody>
                  <a:tcPr/>
                </a:tc>
                <a:extLst>
                  <a:ext uri="{0D108BD9-81ED-4DB2-BD59-A6C34878D82A}">
                    <a16:rowId xmlns:a16="http://schemas.microsoft.com/office/drawing/2014/main" val="376837947"/>
                  </a:ext>
                </a:extLst>
              </a:tr>
            </a:tbl>
          </a:graphicData>
        </a:graphic>
      </p:graphicFrame>
      <p:sp>
        <p:nvSpPr>
          <p:cNvPr id="8" name="Content Placeholder 3">
            <a:extLst>
              <a:ext uri="{FF2B5EF4-FFF2-40B4-BE49-F238E27FC236}">
                <a16:creationId xmlns:a16="http://schemas.microsoft.com/office/drawing/2014/main" id="{DD0257D2-8963-DD4A-9BFB-155D240B3F2A}"/>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(0+10+1) / 2 </a:t>
            </a:r>
          </a:p>
        </p:txBody>
      </p:sp>
    </p:spTree>
    <p:extLst>
      <p:ext uri="{BB962C8B-B14F-4D97-AF65-F5344CB8AC3E}">
        <p14:creationId xmlns:p14="http://schemas.microsoft.com/office/powerpoint/2010/main" val="39253615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D73381-4C9D-1249-BB83-218C6D45AC48}"/>
              </a:ext>
            </a:extLst>
          </p:cNvPr>
          <p:cNvSpPr>
            <a:spLocks noGrp="1"/>
          </p:cNvSpPr>
          <p:nvPr>
            <p:ph type="sldNum" sz="quarter" idx="12"/>
          </p:nvPr>
        </p:nvSpPr>
        <p:spPr/>
        <p:txBody>
          <a:bodyPr/>
          <a:lstStyle/>
          <a:p>
            <a:fld id="{4E77BC79-9480-1042-96E1-82B94DA0811E}" type="slidenum">
              <a:rPr lang="en-US" smtClean="0"/>
              <a:t>39</a:t>
            </a:fld>
            <a:endParaRPr lang="en-US"/>
          </a:p>
        </p:txBody>
      </p:sp>
      <p:sp>
        <p:nvSpPr>
          <p:cNvPr id="3" name="Title 2">
            <a:extLst>
              <a:ext uri="{FF2B5EF4-FFF2-40B4-BE49-F238E27FC236}">
                <a16:creationId xmlns:a16="http://schemas.microsoft.com/office/drawing/2014/main" id="{F5EA9AAA-F911-0C44-94B2-ADBC5F67B55E}"/>
              </a:ext>
            </a:extLst>
          </p:cNvPr>
          <p:cNvSpPr>
            <a:spLocks noGrp="1"/>
          </p:cNvSpPr>
          <p:nvPr>
            <p:ph type="title"/>
          </p:nvPr>
        </p:nvSpPr>
        <p:spPr/>
        <p:txBody>
          <a:bodyPr/>
          <a:lstStyle/>
          <a:p>
            <a:r>
              <a:rPr lang="en-US" dirty="0"/>
              <a:t>Maximum </a:t>
            </a:r>
            <a:r>
              <a:rPr lang="en-US" dirty="0" err="1"/>
              <a:t>i</a:t>
            </a:r>
            <a:r>
              <a:rPr lang="en-US" dirty="0"/>
              <a:t> such that A[</a:t>
            </a:r>
            <a:r>
              <a:rPr lang="en-US" dirty="0" err="1"/>
              <a:t>i</a:t>
            </a:r>
            <a:r>
              <a:rPr lang="en-US" dirty="0"/>
              <a:t>] == 13</a:t>
            </a:r>
          </a:p>
        </p:txBody>
      </p:sp>
      <p:graphicFrame>
        <p:nvGraphicFramePr>
          <p:cNvPr id="7" name="Content Placeholder 4">
            <a:extLst>
              <a:ext uri="{FF2B5EF4-FFF2-40B4-BE49-F238E27FC236}">
                <a16:creationId xmlns:a16="http://schemas.microsoft.com/office/drawing/2014/main" id="{9B30164B-D167-4649-8E74-3E44CADDA090}"/>
              </a:ext>
            </a:extLst>
          </p:cNvPr>
          <p:cNvGraphicFramePr>
            <a:graphicFrameLocks noGrp="1"/>
          </p:cNvGraphicFramePr>
          <p:nvPr>
            <p:ph idx="1"/>
            <p:extLst>
              <p:ext uri="{D42A27DB-BD31-4B8C-83A1-F6EECF244321}">
                <p14:modId xmlns:p14="http://schemas.microsoft.com/office/powerpoint/2010/main" val="2770970754"/>
              </p:ext>
            </p:extLst>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txBody>
                  <a:tcPr/>
                </a:tc>
                <a:tc>
                  <a:txBody>
                    <a:bodyPr/>
                    <a:lstStyle/>
                    <a:p>
                      <a:endParaRPr lang="en-US" dirty="0"/>
                    </a:p>
                  </a:txBody>
                  <a:tcPr/>
                </a:tc>
                <a:tc>
                  <a:txBody>
                    <a:bodyPr/>
                    <a:lstStyle/>
                    <a:p>
                      <a:endParaRPr lang="en-US" dirty="0"/>
                    </a:p>
                  </a:txBody>
                  <a:tcPr/>
                </a:tc>
                <a:tc>
                  <a:txBody>
                    <a:bodyPr/>
                    <a:lstStyle/>
                    <a:p>
                      <a:r>
                        <a:rPr lang="en-US" dirty="0"/>
                        <a:t>mid</a:t>
                      </a:r>
                    </a:p>
                  </a:txBody>
                  <a:tcPr/>
                </a:tc>
                <a:tc>
                  <a:txBody>
                    <a:bodyPr/>
                    <a:lstStyle/>
                    <a:p>
                      <a:endParaRPr lang="en-US" dirty="0"/>
                    </a:p>
                  </a:txBody>
                  <a:tcPr/>
                </a:tc>
                <a:tc>
                  <a:txBody>
                    <a:bodyPr/>
                    <a:lstStyle/>
                    <a:p>
                      <a:r>
                        <a:rPr lang="en-US" dirty="0"/>
                        <a:t>end</a:t>
                      </a:r>
                    </a:p>
                  </a:txBody>
                  <a:tcPr/>
                </a:tc>
                <a:extLst>
                  <a:ext uri="{0D108BD9-81ED-4DB2-BD59-A6C34878D82A}">
                    <a16:rowId xmlns:a16="http://schemas.microsoft.com/office/drawing/2014/main" val="376837947"/>
                  </a:ext>
                </a:extLst>
              </a:tr>
            </a:tbl>
          </a:graphicData>
        </a:graphic>
      </p:graphicFrame>
      <p:sp>
        <p:nvSpPr>
          <p:cNvPr id="8" name="Content Placeholder 3">
            <a:extLst>
              <a:ext uri="{FF2B5EF4-FFF2-40B4-BE49-F238E27FC236}">
                <a16:creationId xmlns:a16="http://schemas.microsoft.com/office/drawing/2014/main" id="{DD0257D2-8963-DD4A-9BFB-155D240B3F2A}"/>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(5+10+1) / 2 </a:t>
            </a:r>
          </a:p>
        </p:txBody>
      </p:sp>
    </p:spTree>
    <p:extLst>
      <p:ext uri="{BB962C8B-B14F-4D97-AF65-F5344CB8AC3E}">
        <p14:creationId xmlns:p14="http://schemas.microsoft.com/office/powerpoint/2010/main" val="5598969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ACABF6E-B8E1-D145-86D2-6D7C53647370}"/>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CA3A98C2-DF7E-8947-8919-FDC5B1ECBAE7}"/>
              </a:ext>
            </a:extLst>
          </p:cNvPr>
          <p:cNvSpPr>
            <a:spLocks noGrp="1"/>
          </p:cNvSpPr>
          <p:nvPr>
            <p:ph type="title"/>
          </p:nvPr>
        </p:nvSpPr>
        <p:spPr/>
        <p:txBody>
          <a:bodyPr/>
          <a:lstStyle/>
          <a:p>
            <a:r>
              <a:rPr lang="en-US" dirty="0"/>
              <a:t>Disjoin Set Implementation</a:t>
            </a:r>
          </a:p>
        </p:txBody>
      </p:sp>
      <p:sp>
        <p:nvSpPr>
          <p:cNvPr id="4" name="Content Placeholder 3">
            <a:extLst>
              <a:ext uri="{FF2B5EF4-FFF2-40B4-BE49-F238E27FC236}">
                <a16:creationId xmlns:a16="http://schemas.microsoft.com/office/drawing/2014/main" id="{90453CC8-253D-9845-9737-D6A24F3B3743}"/>
              </a:ext>
            </a:extLst>
          </p:cNvPr>
          <p:cNvSpPr>
            <a:spLocks noGrp="1"/>
          </p:cNvSpPr>
          <p:nvPr>
            <p:ph idx="1"/>
          </p:nvPr>
        </p:nvSpPr>
        <p:spPr/>
        <p:txBody>
          <a:bodyPr/>
          <a:lstStyle/>
          <a:p>
            <a:r>
              <a:rPr lang="en-US" altLang="zh-TW" dirty="0"/>
              <a:t>Forest Implementation</a:t>
            </a:r>
          </a:p>
          <a:p>
            <a:endParaRPr lang="en-US" dirty="0"/>
          </a:p>
        </p:txBody>
      </p:sp>
      <p:sp>
        <p:nvSpPr>
          <p:cNvPr id="5" name="Text Box 4">
            <a:extLst>
              <a:ext uri="{FF2B5EF4-FFF2-40B4-BE49-F238E27FC236}">
                <a16:creationId xmlns:a16="http://schemas.microsoft.com/office/drawing/2014/main" id="{EA16D6CC-997D-5249-A75F-76E006C6619C}"/>
              </a:ext>
            </a:extLst>
          </p:cNvPr>
          <p:cNvSpPr txBox="1">
            <a:spLocks noChangeArrowheads="1"/>
          </p:cNvSpPr>
          <p:nvPr/>
        </p:nvSpPr>
        <p:spPr bwMode="auto">
          <a:xfrm>
            <a:off x="782665" y="2010851"/>
            <a:ext cx="7217681" cy="1015663"/>
          </a:xfrm>
          <a:prstGeom prst="rect">
            <a:avLst/>
          </a:prstGeom>
          <a:noFill/>
          <a:ln w="9525">
            <a:noFill/>
            <a:miter lim="800000"/>
            <a:headEnd/>
            <a:tailEnd/>
          </a:ln>
          <a:effectLst/>
        </p:spPr>
        <p:txBody>
          <a:bodyPr wrap="none">
            <a:spAutoFit/>
          </a:bodyPr>
          <a:lstStyle/>
          <a:p>
            <a:r>
              <a:rPr lang="en-US" altLang="zh-TW" sz="2000" b="1" dirty="0">
                <a:solidFill>
                  <a:srgbClr val="FF0000"/>
                </a:solidFill>
              </a:rPr>
              <a:t>Here we represent each set as a tree</a:t>
            </a:r>
            <a:r>
              <a:rPr lang="en-US" altLang="zh-TW" sz="2000" dirty="0">
                <a:solidFill>
                  <a:srgbClr val="000099"/>
                </a:solidFill>
              </a:rPr>
              <a:t>, and the </a:t>
            </a:r>
            <a:r>
              <a:rPr lang="en-US" altLang="zh-TW" sz="2000" b="1" dirty="0">
                <a:solidFill>
                  <a:srgbClr val="FF0000"/>
                </a:solidFill>
              </a:rPr>
              <a:t>representative</a:t>
            </a:r>
            <a:r>
              <a:rPr lang="en-US" altLang="zh-TW" sz="2000" dirty="0">
                <a:solidFill>
                  <a:srgbClr val="000099"/>
                </a:solidFill>
              </a:rPr>
              <a:t> is the</a:t>
            </a:r>
          </a:p>
          <a:p>
            <a:r>
              <a:rPr lang="en-US" altLang="zh-TW" sz="2000" b="1" dirty="0">
                <a:solidFill>
                  <a:srgbClr val="FF0000"/>
                </a:solidFill>
              </a:rPr>
              <a:t>root</a:t>
            </a:r>
            <a:r>
              <a:rPr lang="en-US" altLang="zh-TW" sz="2000" dirty="0">
                <a:solidFill>
                  <a:srgbClr val="000099"/>
                </a:solidFill>
              </a:rPr>
              <a:t> . For example, the following forest represents the set {1,2,3},</a:t>
            </a:r>
          </a:p>
          <a:p>
            <a:r>
              <a:rPr lang="en-US" altLang="zh-TW" sz="2000" dirty="0">
                <a:solidFill>
                  <a:srgbClr val="000099"/>
                </a:solidFill>
              </a:rPr>
              <a:t>{4,5}, {6}：</a:t>
            </a:r>
          </a:p>
        </p:txBody>
      </p:sp>
      <p:sp>
        <p:nvSpPr>
          <p:cNvPr id="6" name="Text Box 6">
            <a:extLst>
              <a:ext uri="{FF2B5EF4-FFF2-40B4-BE49-F238E27FC236}">
                <a16:creationId xmlns:a16="http://schemas.microsoft.com/office/drawing/2014/main" id="{47AC8D11-F67E-8E4B-842A-4D43276C8E36}"/>
              </a:ext>
            </a:extLst>
          </p:cNvPr>
          <p:cNvSpPr txBox="1">
            <a:spLocks noChangeArrowheads="1"/>
          </p:cNvSpPr>
          <p:nvPr/>
        </p:nvSpPr>
        <p:spPr bwMode="auto">
          <a:xfrm>
            <a:off x="2790853" y="2849051"/>
            <a:ext cx="309562" cy="366713"/>
          </a:xfrm>
          <a:prstGeom prst="rect">
            <a:avLst/>
          </a:prstGeom>
          <a:noFill/>
          <a:ln w="9525">
            <a:noFill/>
            <a:miter lim="800000"/>
            <a:headEnd/>
            <a:tailEnd/>
          </a:ln>
          <a:effectLst/>
        </p:spPr>
        <p:txBody>
          <a:bodyPr wrap="none">
            <a:spAutoFit/>
          </a:bodyPr>
          <a:lstStyle/>
          <a:p>
            <a:r>
              <a:rPr lang="en-US" altLang="zh-TW" sz="1800">
                <a:solidFill>
                  <a:srgbClr val="000099"/>
                </a:solidFill>
              </a:rPr>
              <a:t>2</a:t>
            </a:r>
          </a:p>
        </p:txBody>
      </p:sp>
      <p:sp>
        <p:nvSpPr>
          <p:cNvPr id="7" name="Text Box 47">
            <a:extLst>
              <a:ext uri="{FF2B5EF4-FFF2-40B4-BE49-F238E27FC236}">
                <a16:creationId xmlns:a16="http://schemas.microsoft.com/office/drawing/2014/main" id="{9352A6B1-5078-C743-9D44-884B793965CC}"/>
              </a:ext>
            </a:extLst>
          </p:cNvPr>
          <p:cNvSpPr txBox="1">
            <a:spLocks noChangeArrowheads="1"/>
          </p:cNvSpPr>
          <p:nvPr/>
        </p:nvSpPr>
        <p:spPr bwMode="auto">
          <a:xfrm>
            <a:off x="2409853" y="3458651"/>
            <a:ext cx="309562" cy="366713"/>
          </a:xfrm>
          <a:prstGeom prst="rect">
            <a:avLst/>
          </a:prstGeom>
          <a:noFill/>
          <a:ln w="9525">
            <a:noFill/>
            <a:miter lim="800000"/>
            <a:headEnd/>
            <a:tailEnd/>
          </a:ln>
          <a:effectLst/>
        </p:spPr>
        <p:txBody>
          <a:bodyPr wrap="none">
            <a:spAutoFit/>
          </a:bodyPr>
          <a:lstStyle/>
          <a:p>
            <a:r>
              <a:rPr lang="en-US" altLang="zh-TW" sz="1800">
                <a:solidFill>
                  <a:srgbClr val="000099"/>
                </a:solidFill>
              </a:rPr>
              <a:t>1</a:t>
            </a:r>
          </a:p>
        </p:txBody>
      </p:sp>
      <p:sp>
        <p:nvSpPr>
          <p:cNvPr id="8" name="Line 48">
            <a:extLst>
              <a:ext uri="{FF2B5EF4-FFF2-40B4-BE49-F238E27FC236}">
                <a16:creationId xmlns:a16="http://schemas.microsoft.com/office/drawing/2014/main" id="{1B41AFF5-E5F8-BA47-872B-D4492095FA2A}"/>
              </a:ext>
            </a:extLst>
          </p:cNvPr>
          <p:cNvSpPr>
            <a:spLocks noChangeShapeType="1"/>
          </p:cNvSpPr>
          <p:nvPr/>
        </p:nvSpPr>
        <p:spPr bwMode="auto">
          <a:xfrm flipH="1">
            <a:off x="2638453" y="3220526"/>
            <a:ext cx="152400" cy="228600"/>
          </a:xfrm>
          <a:prstGeom prst="line">
            <a:avLst/>
          </a:prstGeom>
          <a:noFill/>
          <a:ln w="28575">
            <a:solidFill>
              <a:srgbClr val="000099"/>
            </a:solidFill>
            <a:round/>
            <a:headEnd/>
            <a:tailEnd/>
          </a:ln>
          <a:effectLst/>
        </p:spPr>
        <p:txBody>
          <a:bodyPr wrap="none"/>
          <a:lstStyle/>
          <a:p>
            <a:endParaRPr lang="zh-TW" altLang="en-US"/>
          </a:p>
        </p:txBody>
      </p:sp>
      <p:sp>
        <p:nvSpPr>
          <p:cNvPr id="9" name="Line 49">
            <a:extLst>
              <a:ext uri="{FF2B5EF4-FFF2-40B4-BE49-F238E27FC236}">
                <a16:creationId xmlns:a16="http://schemas.microsoft.com/office/drawing/2014/main" id="{8E6509F3-8F49-A94A-88F0-2D3CAE46A2AA}"/>
              </a:ext>
            </a:extLst>
          </p:cNvPr>
          <p:cNvSpPr>
            <a:spLocks noChangeShapeType="1"/>
          </p:cNvSpPr>
          <p:nvPr/>
        </p:nvSpPr>
        <p:spPr bwMode="auto">
          <a:xfrm>
            <a:off x="3095653" y="3230051"/>
            <a:ext cx="152400" cy="228600"/>
          </a:xfrm>
          <a:prstGeom prst="line">
            <a:avLst/>
          </a:prstGeom>
          <a:noFill/>
          <a:ln w="28575">
            <a:solidFill>
              <a:srgbClr val="000099"/>
            </a:solidFill>
            <a:round/>
            <a:headEnd/>
            <a:tailEnd/>
          </a:ln>
          <a:effectLst/>
        </p:spPr>
        <p:txBody>
          <a:bodyPr wrap="none"/>
          <a:lstStyle/>
          <a:p>
            <a:endParaRPr lang="zh-TW" altLang="en-US"/>
          </a:p>
        </p:txBody>
      </p:sp>
      <p:sp>
        <p:nvSpPr>
          <p:cNvPr id="10" name="Text Box 50">
            <a:extLst>
              <a:ext uri="{FF2B5EF4-FFF2-40B4-BE49-F238E27FC236}">
                <a16:creationId xmlns:a16="http://schemas.microsoft.com/office/drawing/2014/main" id="{B6E166A5-1D81-C54C-BC49-C84D42D2E446}"/>
              </a:ext>
            </a:extLst>
          </p:cNvPr>
          <p:cNvSpPr txBox="1">
            <a:spLocks noChangeArrowheads="1"/>
          </p:cNvSpPr>
          <p:nvPr/>
        </p:nvSpPr>
        <p:spPr bwMode="auto">
          <a:xfrm>
            <a:off x="3095653" y="3458651"/>
            <a:ext cx="309562" cy="366713"/>
          </a:xfrm>
          <a:prstGeom prst="rect">
            <a:avLst/>
          </a:prstGeom>
          <a:noFill/>
          <a:ln w="9525">
            <a:noFill/>
            <a:miter lim="800000"/>
            <a:headEnd/>
            <a:tailEnd/>
          </a:ln>
          <a:effectLst/>
        </p:spPr>
        <p:txBody>
          <a:bodyPr wrap="none">
            <a:spAutoFit/>
          </a:bodyPr>
          <a:lstStyle/>
          <a:p>
            <a:r>
              <a:rPr lang="en-US" altLang="zh-TW" sz="1800">
                <a:solidFill>
                  <a:srgbClr val="000099"/>
                </a:solidFill>
              </a:rPr>
              <a:t>3</a:t>
            </a:r>
          </a:p>
        </p:txBody>
      </p:sp>
      <p:sp>
        <p:nvSpPr>
          <p:cNvPr id="11" name="Text Box 51">
            <a:extLst>
              <a:ext uri="{FF2B5EF4-FFF2-40B4-BE49-F238E27FC236}">
                <a16:creationId xmlns:a16="http://schemas.microsoft.com/office/drawing/2014/main" id="{D0E3DC68-8C48-9D48-9990-B11816F984D6}"/>
              </a:ext>
            </a:extLst>
          </p:cNvPr>
          <p:cNvSpPr txBox="1">
            <a:spLocks noChangeArrowheads="1"/>
          </p:cNvSpPr>
          <p:nvPr/>
        </p:nvSpPr>
        <p:spPr bwMode="auto">
          <a:xfrm>
            <a:off x="3781453" y="2849051"/>
            <a:ext cx="309562" cy="366713"/>
          </a:xfrm>
          <a:prstGeom prst="rect">
            <a:avLst/>
          </a:prstGeom>
          <a:noFill/>
          <a:ln w="9525">
            <a:noFill/>
            <a:miter lim="800000"/>
            <a:headEnd/>
            <a:tailEnd/>
          </a:ln>
          <a:effectLst/>
        </p:spPr>
        <p:txBody>
          <a:bodyPr wrap="none">
            <a:spAutoFit/>
          </a:bodyPr>
          <a:lstStyle/>
          <a:p>
            <a:r>
              <a:rPr lang="en-US" altLang="zh-TW" sz="1800">
                <a:solidFill>
                  <a:srgbClr val="000099"/>
                </a:solidFill>
              </a:rPr>
              <a:t>5</a:t>
            </a:r>
          </a:p>
        </p:txBody>
      </p:sp>
      <p:sp>
        <p:nvSpPr>
          <p:cNvPr id="12" name="Line 52">
            <a:extLst>
              <a:ext uri="{FF2B5EF4-FFF2-40B4-BE49-F238E27FC236}">
                <a16:creationId xmlns:a16="http://schemas.microsoft.com/office/drawing/2014/main" id="{5A0FB5D8-9195-1549-B85A-98C2262DAA67}"/>
              </a:ext>
            </a:extLst>
          </p:cNvPr>
          <p:cNvSpPr>
            <a:spLocks noChangeShapeType="1"/>
          </p:cNvSpPr>
          <p:nvPr/>
        </p:nvSpPr>
        <p:spPr bwMode="auto">
          <a:xfrm>
            <a:off x="3933853" y="3230051"/>
            <a:ext cx="4762" cy="300038"/>
          </a:xfrm>
          <a:prstGeom prst="line">
            <a:avLst/>
          </a:prstGeom>
          <a:noFill/>
          <a:ln w="28575">
            <a:solidFill>
              <a:srgbClr val="000099"/>
            </a:solidFill>
            <a:round/>
            <a:headEnd/>
            <a:tailEnd/>
          </a:ln>
          <a:effectLst/>
        </p:spPr>
        <p:txBody>
          <a:bodyPr wrap="none"/>
          <a:lstStyle/>
          <a:p>
            <a:endParaRPr lang="zh-TW" altLang="en-US"/>
          </a:p>
        </p:txBody>
      </p:sp>
      <p:sp>
        <p:nvSpPr>
          <p:cNvPr id="13" name="Text Box 53">
            <a:extLst>
              <a:ext uri="{FF2B5EF4-FFF2-40B4-BE49-F238E27FC236}">
                <a16:creationId xmlns:a16="http://schemas.microsoft.com/office/drawing/2014/main" id="{D38B8252-0E7F-A549-AFF6-663B9BB98C15}"/>
              </a:ext>
            </a:extLst>
          </p:cNvPr>
          <p:cNvSpPr txBox="1">
            <a:spLocks noChangeArrowheads="1"/>
          </p:cNvSpPr>
          <p:nvPr/>
        </p:nvSpPr>
        <p:spPr bwMode="auto">
          <a:xfrm>
            <a:off x="3781453" y="3458651"/>
            <a:ext cx="309562" cy="366713"/>
          </a:xfrm>
          <a:prstGeom prst="rect">
            <a:avLst/>
          </a:prstGeom>
          <a:noFill/>
          <a:ln w="9525">
            <a:noFill/>
            <a:miter lim="800000"/>
            <a:headEnd/>
            <a:tailEnd/>
          </a:ln>
          <a:effectLst/>
        </p:spPr>
        <p:txBody>
          <a:bodyPr wrap="none">
            <a:spAutoFit/>
          </a:bodyPr>
          <a:lstStyle/>
          <a:p>
            <a:r>
              <a:rPr lang="en-US" altLang="zh-TW" sz="1800">
                <a:solidFill>
                  <a:srgbClr val="000099"/>
                </a:solidFill>
              </a:rPr>
              <a:t>4</a:t>
            </a:r>
          </a:p>
        </p:txBody>
      </p:sp>
      <p:sp>
        <p:nvSpPr>
          <p:cNvPr id="14" name="Text Box 54">
            <a:extLst>
              <a:ext uri="{FF2B5EF4-FFF2-40B4-BE49-F238E27FC236}">
                <a16:creationId xmlns:a16="http://schemas.microsoft.com/office/drawing/2014/main" id="{2D556609-B927-8341-9685-EBA7B27DBC95}"/>
              </a:ext>
            </a:extLst>
          </p:cNvPr>
          <p:cNvSpPr txBox="1">
            <a:spLocks noChangeArrowheads="1"/>
          </p:cNvSpPr>
          <p:nvPr/>
        </p:nvSpPr>
        <p:spPr bwMode="auto">
          <a:xfrm>
            <a:off x="4538690" y="2863339"/>
            <a:ext cx="309563" cy="366712"/>
          </a:xfrm>
          <a:prstGeom prst="rect">
            <a:avLst/>
          </a:prstGeom>
          <a:noFill/>
          <a:ln w="9525">
            <a:noFill/>
            <a:miter lim="800000"/>
            <a:headEnd/>
            <a:tailEnd/>
          </a:ln>
          <a:effectLst/>
        </p:spPr>
        <p:txBody>
          <a:bodyPr wrap="none">
            <a:spAutoFit/>
          </a:bodyPr>
          <a:lstStyle/>
          <a:p>
            <a:r>
              <a:rPr lang="en-US" altLang="zh-TW" sz="1800">
                <a:solidFill>
                  <a:srgbClr val="000099"/>
                </a:solidFill>
              </a:rPr>
              <a:t>6</a:t>
            </a:r>
          </a:p>
        </p:txBody>
      </p:sp>
      <p:sp>
        <p:nvSpPr>
          <p:cNvPr id="15" name="Text Box 55">
            <a:extLst>
              <a:ext uri="{FF2B5EF4-FFF2-40B4-BE49-F238E27FC236}">
                <a16:creationId xmlns:a16="http://schemas.microsoft.com/office/drawing/2014/main" id="{3309B2FE-1DA7-2F40-BFDB-EE5913C3AE1D}"/>
              </a:ext>
            </a:extLst>
          </p:cNvPr>
          <p:cNvSpPr txBox="1">
            <a:spLocks noChangeArrowheads="1"/>
          </p:cNvSpPr>
          <p:nvPr/>
        </p:nvSpPr>
        <p:spPr bwMode="auto">
          <a:xfrm>
            <a:off x="785786" y="3839651"/>
            <a:ext cx="1954212" cy="396875"/>
          </a:xfrm>
          <a:prstGeom prst="rect">
            <a:avLst/>
          </a:prstGeom>
          <a:noFill/>
          <a:ln w="9525">
            <a:noFill/>
            <a:miter lim="800000"/>
            <a:headEnd/>
            <a:tailEnd/>
          </a:ln>
          <a:effectLst/>
        </p:spPr>
        <p:txBody>
          <a:bodyPr wrap="none">
            <a:spAutoFit/>
          </a:bodyPr>
          <a:lstStyle/>
          <a:p>
            <a:r>
              <a:rPr lang="en-US" altLang="zh-TW" sz="2000" dirty="0">
                <a:solidFill>
                  <a:srgbClr val="000099"/>
                </a:solidFill>
              </a:rPr>
              <a:t>Implementation</a:t>
            </a:r>
          </a:p>
        </p:txBody>
      </p:sp>
      <p:sp>
        <p:nvSpPr>
          <p:cNvPr id="16" name="Text Box 56">
            <a:extLst>
              <a:ext uri="{FF2B5EF4-FFF2-40B4-BE49-F238E27FC236}">
                <a16:creationId xmlns:a16="http://schemas.microsoft.com/office/drawing/2014/main" id="{F4F6F4F0-05E5-8143-B142-5DAEE505E53E}"/>
              </a:ext>
            </a:extLst>
          </p:cNvPr>
          <p:cNvSpPr txBox="1">
            <a:spLocks noChangeArrowheads="1"/>
          </p:cNvSpPr>
          <p:nvPr/>
        </p:nvSpPr>
        <p:spPr bwMode="auto">
          <a:xfrm>
            <a:off x="785786" y="4220651"/>
            <a:ext cx="3353482" cy="923330"/>
          </a:xfrm>
          <a:prstGeom prst="rect">
            <a:avLst/>
          </a:prstGeom>
          <a:noFill/>
          <a:ln w="9525">
            <a:noFill/>
            <a:miter lim="800000"/>
            <a:headEnd/>
            <a:tailEnd/>
          </a:ln>
          <a:effectLst/>
        </p:spPr>
        <p:txBody>
          <a:bodyPr wrap="none">
            <a:spAutoFit/>
          </a:bodyPr>
          <a:lstStyle/>
          <a:p>
            <a:r>
              <a:rPr lang="en-US" altLang="zh-TW" sz="1800" dirty="0">
                <a:solidFill>
                  <a:srgbClr val="CC0000"/>
                </a:solidFill>
              </a:rPr>
              <a:t>MAKE-SET(x)</a:t>
            </a:r>
            <a:r>
              <a:rPr lang="en-US" altLang="zh-TW" dirty="0">
                <a:solidFill>
                  <a:srgbClr val="000099"/>
                </a:solidFill>
              </a:rPr>
              <a:t>	</a:t>
            </a:r>
            <a:r>
              <a:rPr lang="en-US" altLang="zh-TW" sz="1800" dirty="0">
                <a:solidFill>
                  <a:srgbClr val="000099"/>
                </a:solidFill>
              </a:rPr>
              <a:t>Create a tree</a:t>
            </a:r>
            <a:endParaRPr lang="en-US" altLang="zh-TW" sz="1800" dirty="0">
              <a:solidFill>
                <a:srgbClr val="CC0000"/>
              </a:solidFill>
            </a:endParaRPr>
          </a:p>
          <a:p>
            <a:r>
              <a:rPr lang="en-US" altLang="zh-TW" sz="1800" dirty="0">
                <a:solidFill>
                  <a:srgbClr val="CC0000"/>
                </a:solidFill>
              </a:rPr>
              <a:t>FIND-SET(x)</a:t>
            </a:r>
            <a:r>
              <a:rPr lang="en-US" altLang="zh-TW" dirty="0">
                <a:solidFill>
                  <a:srgbClr val="000099"/>
                </a:solidFill>
              </a:rPr>
              <a:t>	</a:t>
            </a:r>
            <a:r>
              <a:rPr lang="en-US" altLang="zh-TW" sz="1800" dirty="0">
                <a:solidFill>
                  <a:srgbClr val="000099"/>
                </a:solidFill>
              </a:rPr>
              <a:t>Return the root</a:t>
            </a:r>
            <a:endParaRPr lang="en-US" altLang="zh-TW" sz="1800" dirty="0">
              <a:solidFill>
                <a:srgbClr val="CC0000"/>
              </a:solidFill>
            </a:endParaRPr>
          </a:p>
          <a:p>
            <a:r>
              <a:rPr lang="en-US" altLang="zh-TW" sz="1800" dirty="0">
                <a:solidFill>
                  <a:srgbClr val="CC0000"/>
                </a:solidFill>
              </a:rPr>
              <a:t>UNION(x,y)</a:t>
            </a:r>
            <a:r>
              <a:rPr lang="en-US" altLang="zh-TW" sz="1800" dirty="0">
                <a:solidFill>
                  <a:srgbClr val="000099"/>
                </a:solidFill>
              </a:rPr>
              <a:t> 	Combine two trees</a:t>
            </a:r>
          </a:p>
        </p:txBody>
      </p:sp>
      <p:graphicFrame>
        <p:nvGraphicFramePr>
          <p:cNvPr id="17" name="Table 16">
            <a:extLst>
              <a:ext uri="{FF2B5EF4-FFF2-40B4-BE49-F238E27FC236}">
                <a16:creationId xmlns:a16="http://schemas.microsoft.com/office/drawing/2014/main" id="{64F627A5-623B-F544-8CA5-2678BC678198}"/>
              </a:ext>
            </a:extLst>
          </p:cNvPr>
          <p:cNvGraphicFramePr>
            <a:graphicFrameLocks noGrp="1"/>
          </p:cNvGraphicFramePr>
          <p:nvPr>
            <p:extLst>
              <p:ext uri="{D42A27DB-BD31-4B8C-83A1-F6EECF244321}">
                <p14:modId xmlns:p14="http://schemas.microsoft.com/office/powerpoint/2010/main" val="3282122904"/>
              </p:ext>
            </p:extLst>
          </p:nvPr>
        </p:nvGraphicFramePr>
        <p:xfrm>
          <a:off x="1490690" y="5365226"/>
          <a:ext cx="6096000" cy="73660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1169171965"/>
                    </a:ext>
                  </a:extLst>
                </a:gridCol>
                <a:gridCol w="1016000">
                  <a:extLst>
                    <a:ext uri="{9D8B030D-6E8A-4147-A177-3AD203B41FA5}">
                      <a16:colId xmlns:a16="http://schemas.microsoft.com/office/drawing/2014/main" val="2006678696"/>
                    </a:ext>
                  </a:extLst>
                </a:gridCol>
                <a:gridCol w="1016000">
                  <a:extLst>
                    <a:ext uri="{9D8B030D-6E8A-4147-A177-3AD203B41FA5}">
                      <a16:colId xmlns:a16="http://schemas.microsoft.com/office/drawing/2014/main" val="1748939068"/>
                    </a:ext>
                  </a:extLst>
                </a:gridCol>
                <a:gridCol w="1016000">
                  <a:extLst>
                    <a:ext uri="{9D8B030D-6E8A-4147-A177-3AD203B41FA5}">
                      <a16:colId xmlns:a16="http://schemas.microsoft.com/office/drawing/2014/main" val="805271205"/>
                    </a:ext>
                  </a:extLst>
                </a:gridCol>
                <a:gridCol w="1016000">
                  <a:extLst>
                    <a:ext uri="{9D8B030D-6E8A-4147-A177-3AD203B41FA5}">
                      <a16:colId xmlns:a16="http://schemas.microsoft.com/office/drawing/2014/main" val="3815324091"/>
                    </a:ext>
                  </a:extLst>
                </a:gridCol>
                <a:gridCol w="1016000">
                  <a:extLst>
                    <a:ext uri="{9D8B030D-6E8A-4147-A177-3AD203B41FA5}">
                      <a16:colId xmlns:a16="http://schemas.microsoft.com/office/drawing/2014/main" val="2672796980"/>
                    </a:ext>
                  </a:extLst>
                </a:gridCol>
              </a:tblGrid>
              <a:tr h="0">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extLst>
                  <a:ext uri="{0D108BD9-81ED-4DB2-BD59-A6C34878D82A}">
                    <a16:rowId xmlns:a16="http://schemas.microsoft.com/office/drawing/2014/main" val="1307830402"/>
                  </a:ext>
                </a:extLst>
              </a:tr>
              <a:tr h="370840">
                <a:tc>
                  <a:txBody>
                    <a:bodyPr/>
                    <a:lstStyle/>
                    <a:p>
                      <a:r>
                        <a:rPr lang="en-US" dirty="0"/>
                        <a:t>2</a:t>
                      </a:r>
                    </a:p>
                  </a:txBody>
                  <a:tcPr/>
                </a:tc>
                <a:tc>
                  <a:txBody>
                    <a:bodyPr/>
                    <a:lstStyle/>
                    <a:p>
                      <a:r>
                        <a:rPr lang="en-US" dirty="0"/>
                        <a:t>2</a:t>
                      </a:r>
                    </a:p>
                  </a:txBody>
                  <a:tcPr/>
                </a:tc>
                <a:tc>
                  <a:txBody>
                    <a:bodyPr/>
                    <a:lstStyle/>
                    <a:p>
                      <a:r>
                        <a:rPr lang="en-US" dirty="0"/>
                        <a:t>2</a:t>
                      </a:r>
                    </a:p>
                  </a:txBody>
                  <a:tcPr/>
                </a:tc>
                <a:tc>
                  <a:txBody>
                    <a:bodyPr/>
                    <a:lstStyle/>
                    <a:p>
                      <a:r>
                        <a:rPr lang="en-US" dirty="0"/>
                        <a:t>5</a:t>
                      </a:r>
                    </a:p>
                  </a:txBody>
                  <a:tcPr/>
                </a:tc>
                <a:tc>
                  <a:txBody>
                    <a:bodyPr/>
                    <a:lstStyle/>
                    <a:p>
                      <a:r>
                        <a:rPr lang="en-US" dirty="0"/>
                        <a:t>5</a:t>
                      </a:r>
                    </a:p>
                  </a:txBody>
                  <a:tcPr/>
                </a:tc>
                <a:tc>
                  <a:txBody>
                    <a:bodyPr/>
                    <a:lstStyle/>
                    <a:p>
                      <a:r>
                        <a:rPr lang="en-US" dirty="0"/>
                        <a:t>6</a:t>
                      </a:r>
                    </a:p>
                  </a:txBody>
                  <a:tcPr/>
                </a:tc>
                <a:extLst>
                  <a:ext uri="{0D108BD9-81ED-4DB2-BD59-A6C34878D82A}">
                    <a16:rowId xmlns:a16="http://schemas.microsoft.com/office/drawing/2014/main" val="2663663818"/>
                  </a:ext>
                </a:extLst>
              </a:tr>
            </a:tbl>
          </a:graphicData>
        </a:graphic>
      </p:graphicFrame>
    </p:spTree>
    <p:extLst>
      <p:ext uri="{BB962C8B-B14F-4D97-AF65-F5344CB8AC3E}">
        <p14:creationId xmlns:p14="http://schemas.microsoft.com/office/powerpoint/2010/main" val="12229843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D73381-4C9D-1249-BB83-218C6D45AC48}"/>
              </a:ext>
            </a:extLst>
          </p:cNvPr>
          <p:cNvSpPr>
            <a:spLocks noGrp="1"/>
          </p:cNvSpPr>
          <p:nvPr>
            <p:ph type="sldNum" sz="quarter" idx="12"/>
          </p:nvPr>
        </p:nvSpPr>
        <p:spPr/>
        <p:txBody>
          <a:bodyPr/>
          <a:lstStyle/>
          <a:p>
            <a:fld id="{4E77BC79-9480-1042-96E1-82B94DA0811E}" type="slidenum">
              <a:rPr lang="en-US" smtClean="0"/>
              <a:t>40</a:t>
            </a:fld>
            <a:endParaRPr lang="en-US"/>
          </a:p>
        </p:txBody>
      </p:sp>
      <p:sp>
        <p:nvSpPr>
          <p:cNvPr id="3" name="Title 2">
            <a:extLst>
              <a:ext uri="{FF2B5EF4-FFF2-40B4-BE49-F238E27FC236}">
                <a16:creationId xmlns:a16="http://schemas.microsoft.com/office/drawing/2014/main" id="{F5EA9AAA-F911-0C44-94B2-ADBC5F67B55E}"/>
              </a:ext>
            </a:extLst>
          </p:cNvPr>
          <p:cNvSpPr>
            <a:spLocks noGrp="1"/>
          </p:cNvSpPr>
          <p:nvPr>
            <p:ph type="title"/>
          </p:nvPr>
        </p:nvSpPr>
        <p:spPr/>
        <p:txBody>
          <a:bodyPr/>
          <a:lstStyle/>
          <a:p>
            <a:r>
              <a:rPr lang="en-US" dirty="0"/>
              <a:t>Maximum </a:t>
            </a:r>
            <a:r>
              <a:rPr lang="en-US" dirty="0" err="1"/>
              <a:t>i</a:t>
            </a:r>
            <a:r>
              <a:rPr lang="en-US" dirty="0"/>
              <a:t> such that A[</a:t>
            </a:r>
            <a:r>
              <a:rPr lang="en-US" dirty="0" err="1"/>
              <a:t>i</a:t>
            </a:r>
            <a:r>
              <a:rPr lang="en-US" dirty="0"/>
              <a:t>] == 13</a:t>
            </a:r>
          </a:p>
        </p:txBody>
      </p:sp>
      <p:graphicFrame>
        <p:nvGraphicFramePr>
          <p:cNvPr id="7" name="Content Placeholder 4">
            <a:extLst>
              <a:ext uri="{FF2B5EF4-FFF2-40B4-BE49-F238E27FC236}">
                <a16:creationId xmlns:a16="http://schemas.microsoft.com/office/drawing/2014/main" id="{9B30164B-D167-4649-8E74-3E44CADDA090}"/>
              </a:ext>
            </a:extLst>
          </p:cNvPr>
          <p:cNvGraphicFramePr>
            <a:graphicFrameLocks noGrp="1"/>
          </p:cNvGraphicFramePr>
          <p:nvPr>
            <p:ph idx="1"/>
            <p:extLst>
              <p:ext uri="{D42A27DB-BD31-4B8C-83A1-F6EECF244321}">
                <p14:modId xmlns:p14="http://schemas.microsoft.com/office/powerpoint/2010/main" val="963777128"/>
              </p:ext>
            </p:extLst>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txBody>
                  <a:tcPr/>
                </a:tc>
                <a:tc>
                  <a:txBody>
                    <a:bodyPr/>
                    <a:lstStyle/>
                    <a:p>
                      <a:r>
                        <a:rPr lang="en-US" dirty="0"/>
                        <a:t>mid</a:t>
                      </a:r>
                    </a:p>
                  </a:txBody>
                  <a:tcPr/>
                </a:tc>
                <a:tc>
                  <a:txBody>
                    <a:bodyPr/>
                    <a:lstStyle/>
                    <a:p>
                      <a:r>
                        <a:rPr lang="en-US" dirty="0"/>
                        <a:t>end</a:t>
                      </a:r>
                    </a:p>
                  </a:txBody>
                  <a:tcPr/>
                </a:tc>
                <a:extLst>
                  <a:ext uri="{0D108BD9-81ED-4DB2-BD59-A6C34878D82A}">
                    <a16:rowId xmlns:a16="http://schemas.microsoft.com/office/drawing/2014/main" val="376837947"/>
                  </a:ext>
                </a:extLst>
              </a:tr>
            </a:tbl>
          </a:graphicData>
        </a:graphic>
      </p:graphicFrame>
      <p:sp>
        <p:nvSpPr>
          <p:cNvPr id="8" name="Content Placeholder 3">
            <a:extLst>
              <a:ext uri="{FF2B5EF4-FFF2-40B4-BE49-F238E27FC236}">
                <a16:creationId xmlns:a16="http://schemas.microsoft.com/office/drawing/2014/main" id="{DD0257D2-8963-DD4A-9BFB-155D240B3F2A}"/>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(8+10+1) / 2 </a:t>
            </a:r>
          </a:p>
        </p:txBody>
      </p:sp>
    </p:spTree>
    <p:extLst>
      <p:ext uri="{BB962C8B-B14F-4D97-AF65-F5344CB8AC3E}">
        <p14:creationId xmlns:p14="http://schemas.microsoft.com/office/powerpoint/2010/main" val="21559675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D73381-4C9D-1249-BB83-218C6D45AC48}"/>
              </a:ext>
            </a:extLst>
          </p:cNvPr>
          <p:cNvSpPr>
            <a:spLocks noGrp="1"/>
          </p:cNvSpPr>
          <p:nvPr>
            <p:ph type="sldNum" sz="quarter" idx="12"/>
          </p:nvPr>
        </p:nvSpPr>
        <p:spPr/>
        <p:txBody>
          <a:bodyPr/>
          <a:lstStyle/>
          <a:p>
            <a:fld id="{4E77BC79-9480-1042-96E1-82B94DA0811E}" type="slidenum">
              <a:rPr lang="en-US" smtClean="0"/>
              <a:t>41</a:t>
            </a:fld>
            <a:endParaRPr lang="en-US"/>
          </a:p>
        </p:txBody>
      </p:sp>
      <p:sp>
        <p:nvSpPr>
          <p:cNvPr id="3" name="Title 2">
            <a:extLst>
              <a:ext uri="{FF2B5EF4-FFF2-40B4-BE49-F238E27FC236}">
                <a16:creationId xmlns:a16="http://schemas.microsoft.com/office/drawing/2014/main" id="{F5EA9AAA-F911-0C44-94B2-ADBC5F67B55E}"/>
              </a:ext>
            </a:extLst>
          </p:cNvPr>
          <p:cNvSpPr>
            <a:spLocks noGrp="1"/>
          </p:cNvSpPr>
          <p:nvPr>
            <p:ph type="title"/>
          </p:nvPr>
        </p:nvSpPr>
        <p:spPr/>
        <p:txBody>
          <a:bodyPr/>
          <a:lstStyle/>
          <a:p>
            <a:r>
              <a:rPr lang="en-US" dirty="0"/>
              <a:t>Maximum </a:t>
            </a:r>
            <a:r>
              <a:rPr lang="en-US" dirty="0" err="1"/>
              <a:t>i</a:t>
            </a:r>
            <a:r>
              <a:rPr lang="en-US" dirty="0"/>
              <a:t> such that A[</a:t>
            </a:r>
            <a:r>
              <a:rPr lang="en-US" dirty="0" err="1"/>
              <a:t>i</a:t>
            </a:r>
            <a:r>
              <a:rPr lang="en-US" dirty="0"/>
              <a:t>] == 13</a:t>
            </a:r>
          </a:p>
        </p:txBody>
      </p:sp>
      <p:graphicFrame>
        <p:nvGraphicFramePr>
          <p:cNvPr id="7" name="Content Placeholder 4">
            <a:extLst>
              <a:ext uri="{FF2B5EF4-FFF2-40B4-BE49-F238E27FC236}">
                <a16:creationId xmlns:a16="http://schemas.microsoft.com/office/drawing/2014/main" id="{9B30164B-D167-4649-8E74-3E44CADDA090}"/>
              </a:ext>
            </a:extLst>
          </p:cNvPr>
          <p:cNvGraphicFramePr>
            <a:graphicFrameLocks noGrp="1"/>
          </p:cNvGraphicFramePr>
          <p:nvPr>
            <p:ph idx="1"/>
            <p:extLst>
              <p:ext uri="{D42A27DB-BD31-4B8C-83A1-F6EECF244321}">
                <p14:modId xmlns:p14="http://schemas.microsoft.com/office/powerpoint/2010/main" val="2647744940"/>
              </p:ext>
            </p:extLst>
          </p:nvPr>
        </p:nvGraphicFramePr>
        <p:xfrm>
          <a:off x="628650" y="3121819"/>
          <a:ext cx="7886703" cy="165608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13</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p>
                      <a:r>
                        <a:rPr lang="en-US" dirty="0"/>
                        <a:t>end</a:t>
                      </a:r>
                    </a:p>
                    <a:p>
                      <a:r>
                        <a:rPr lang="en-US" dirty="0"/>
                        <a:t>mid</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6837947"/>
                  </a:ext>
                </a:extLst>
              </a:tr>
            </a:tbl>
          </a:graphicData>
        </a:graphic>
      </p:graphicFrame>
      <p:sp>
        <p:nvSpPr>
          <p:cNvPr id="8" name="Content Placeholder 3">
            <a:extLst>
              <a:ext uri="{FF2B5EF4-FFF2-40B4-BE49-F238E27FC236}">
                <a16:creationId xmlns:a16="http://schemas.microsoft.com/office/drawing/2014/main" id="{DD0257D2-8963-DD4A-9BFB-155D240B3F2A}"/>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(8+8+1) / 2 </a:t>
            </a:r>
          </a:p>
        </p:txBody>
      </p:sp>
    </p:spTree>
    <p:extLst>
      <p:ext uri="{BB962C8B-B14F-4D97-AF65-F5344CB8AC3E}">
        <p14:creationId xmlns:p14="http://schemas.microsoft.com/office/powerpoint/2010/main" val="17530276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D73381-4C9D-1249-BB83-218C6D45AC48}"/>
              </a:ext>
            </a:extLst>
          </p:cNvPr>
          <p:cNvSpPr>
            <a:spLocks noGrp="1"/>
          </p:cNvSpPr>
          <p:nvPr>
            <p:ph type="sldNum" sz="quarter" idx="12"/>
          </p:nvPr>
        </p:nvSpPr>
        <p:spPr/>
        <p:txBody>
          <a:bodyPr/>
          <a:lstStyle/>
          <a:p>
            <a:fld id="{4E77BC79-9480-1042-96E1-82B94DA0811E}" type="slidenum">
              <a:rPr lang="en-US" smtClean="0"/>
              <a:t>42</a:t>
            </a:fld>
            <a:endParaRPr lang="en-US"/>
          </a:p>
        </p:txBody>
      </p:sp>
      <p:sp>
        <p:nvSpPr>
          <p:cNvPr id="3" name="Title 2">
            <a:extLst>
              <a:ext uri="{FF2B5EF4-FFF2-40B4-BE49-F238E27FC236}">
                <a16:creationId xmlns:a16="http://schemas.microsoft.com/office/drawing/2014/main" id="{F5EA9AAA-F911-0C44-94B2-ADBC5F67B55E}"/>
              </a:ext>
            </a:extLst>
          </p:cNvPr>
          <p:cNvSpPr>
            <a:spLocks noGrp="1"/>
          </p:cNvSpPr>
          <p:nvPr>
            <p:ph type="title"/>
          </p:nvPr>
        </p:nvSpPr>
        <p:spPr/>
        <p:txBody>
          <a:bodyPr/>
          <a:lstStyle/>
          <a:p>
            <a:r>
              <a:rPr lang="en-US" dirty="0"/>
              <a:t>What if A does not have 13?</a:t>
            </a:r>
          </a:p>
        </p:txBody>
      </p:sp>
      <p:graphicFrame>
        <p:nvGraphicFramePr>
          <p:cNvPr id="7" name="Content Placeholder 4">
            <a:extLst>
              <a:ext uri="{FF2B5EF4-FFF2-40B4-BE49-F238E27FC236}">
                <a16:creationId xmlns:a16="http://schemas.microsoft.com/office/drawing/2014/main" id="{9B30164B-D167-4649-8E74-3E44CADDA090}"/>
              </a:ext>
            </a:extLst>
          </p:cNvPr>
          <p:cNvGraphicFramePr>
            <a:graphicFrameLocks noGrp="1"/>
          </p:cNvGraphicFramePr>
          <p:nvPr>
            <p:ph idx="1"/>
            <p:extLst>
              <p:ext uri="{D42A27DB-BD31-4B8C-83A1-F6EECF244321}">
                <p14:modId xmlns:p14="http://schemas.microsoft.com/office/powerpoint/2010/main" val="104455025"/>
              </p:ext>
            </p:extLst>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10</a:t>
                      </a:r>
                    </a:p>
                  </a:txBody>
                  <a:tcPr/>
                </a:tc>
                <a:tc>
                  <a:txBody>
                    <a:bodyPr/>
                    <a:lstStyle/>
                    <a:p>
                      <a:r>
                        <a:rPr lang="en-US" dirty="0"/>
                        <a:t>11</a:t>
                      </a:r>
                    </a:p>
                  </a:txBody>
                  <a:tcPr/>
                </a:tc>
                <a:tc>
                  <a:txBody>
                    <a:bodyPr/>
                    <a:lstStyle/>
                    <a:p>
                      <a:r>
                        <a:rPr lang="en-US" dirty="0"/>
                        <a:t>12</a:t>
                      </a:r>
                    </a:p>
                  </a:txBody>
                  <a:tcPr/>
                </a:tc>
                <a:tc>
                  <a:txBody>
                    <a:bodyPr/>
                    <a:lstStyle/>
                    <a:p>
                      <a:r>
                        <a:rPr lang="en-US" dirty="0"/>
                        <a:t>16</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r>
                        <a:rPr lang="en-US" dirty="0"/>
                        <a:t>beg</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mid</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end</a:t>
                      </a:r>
                    </a:p>
                  </a:txBody>
                  <a:tcPr/>
                </a:tc>
                <a:extLst>
                  <a:ext uri="{0D108BD9-81ED-4DB2-BD59-A6C34878D82A}">
                    <a16:rowId xmlns:a16="http://schemas.microsoft.com/office/drawing/2014/main" val="376837947"/>
                  </a:ext>
                </a:extLst>
              </a:tr>
            </a:tbl>
          </a:graphicData>
        </a:graphic>
      </p:graphicFrame>
      <p:sp>
        <p:nvSpPr>
          <p:cNvPr id="8" name="Content Placeholder 3">
            <a:extLst>
              <a:ext uri="{FF2B5EF4-FFF2-40B4-BE49-F238E27FC236}">
                <a16:creationId xmlns:a16="http://schemas.microsoft.com/office/drawing/2014/main" id="{DD0257D2-8963-DD4A-9BFB-155D240B3F2A}"/>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(0+10+1) / 2</a:t>
            </a:r>
          </a:p>
          <a:p>
            <a:r>
              <a:rPr lang="en-US" altLang="zh-TW" dirty="0"/>
              <a:t>Cannot use equal comparison in the valid function</a:t>
            </a:r>
          </a:p>
          <a:p>
            <a:pPr lvl="1"/>
            <a:r>
              <a:rPr lang="en-US" altLang="zh-TW" dirty="0"/>
              <a:t>Must transform  </a:t>
            </a:r>
          </a:p>
          <a:p>
            <a:pPr lvl="1"/>
            <a:endParaRPr lang="en-US" altLang="zh-TW" dirty="0"/>
          </a:p>
        </p:txBody>
      </p:sp>
      <p:pic>
        <p:nvPicPr>
          <p:cNvPr id="4" name="Picture 3">
            <a:extLst>
              <a:ext uri="{FF2B5EF4-FFF2-40B4-BE49-F238E27FC236}">
                <a16:creationId xmlns:a16="http://schemas.microsoft.com/office/drawing/2014/main" id="{45762969-6D04-2E4A-818B-8BAC4C0AB870}"/>
              </a:ext>
            </a:extLst>
          </p:cNvPr>
          <p:cNvPicPr>
            <a:picLocks noChangeAspect="1"/>
          </p:cNvPicPr>
          <p:nvPr/>
        </p:nvPicPr>
        <p:blipFill>
          <a:blip r:embed="rId2"/>
          <a:stretch>
            <a:fillRect/>
          </a:stretch>
        </p:blipFill>
        <p:spPr>
          <a:xfrm>
            <a:off x="3234532" y="2032894"/>
            <a:ext cx="887412" cy="887412"/>
          </a:xfrm>
          <a:prstGeom prst="rect">
            <a:avLst/>
          </a:prstGeom>
        </p:spPr>
      </p:pic>
    </p:spTree>
    <p:extLst>
      <p:ext uri="{BB962C8B-B14F-4D97-AF65-F5344CB8AC3E}">
        <p14:creationId xmlns:p14="http://schemas.microsoft.com/office/powerpoint/2010/main" val="165985801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D73381-4C9D-1249-BB83-218C6D45AC48}"/>
              </a:ext>
            </a:extLst>
          </p:cNvPr>
          <p:cNvSpPr>
            <a:spLocks noGrp="1"/>
          </p:cNvSpPr>
          <p:nvPr>
            <p:ph type="sldNum" sz="quarter" idx="12"/>
          </p:nvPr>
        </p:nvSpPr>
        <p:spPr/>
        <p:txBody>
          <a:bodyPr/>
          <a:lstStyle/>
          <a:p>
            <a:fld id="{4E77BC79-9480-1042-96E1-82B94DA0811E}" type="slidenum">
              <a:rPr lang="en-US" smtClean="0"/>
              <a:t>43</a:t>
            </a:fld>
            <a:endParaRPr lang="en-US"/>
          </a:p>
        </p:txBody>
      </p:sp>
      <p:sp>
        <p:nvSpPr>
          <p:cNvPr id="3" name="Title 2">
            <a:extLst>
              <a:ext uri="{FF2B5EF4-FFF2-40B4-BE49-F238E27FC236}">
                <a16:creationId xmlns:a16="http://schemas.microsoft.com/office/drawing/2014/main" id="{F5EA9AAA-F911-0C44-94B2-ADBC5F67B55E}"/>
              </a:ext>
            </a:extLst>
          </p:cNvPr>
          <p:cNvSpPr>
            <a:spLocks noGrp="1"/>
          </p:cNvSpPr>
          <p:nvPr>
            <p:ph type="title"/>
          </p:nvPr>
        </p:nvSpPr>
        <p:spPr/>
        <p:txBody>
          <a:bodyPr/>
          <a:lstStyle/>
          <a:p>
            <a:r>
              <a:rPr lang="en-US" dirty="0"/>
              <a:t>What if A does not have 13?</a:t>
            </a:r>
          </a:p>
        </p:txBody>
      </p:sp>
      <p:graphicFrame>
        <p:nvGraphicFramePr>
          <p:cNvPr id="7" name="Content Placeholder 4">
            <a:extLst>
              <a:ext uri="{FF2B5EF4-FFF2-40B4-BE49-F238E27FC236}">
                <a16:creationId xmlns:a16="http://schemas.microsoft.com/office/drawing/2014/main" id="{9B30164B-D167-4649-8E74-3E44CADDA090}"/>
              </a:ext>
            </a:extLst>
          </p:cNvPr>
          <p:cNvGraphicFramePr>
            <a:graphicFrameLocks noGrp="1"/>
          </p:cNvGraphicFramePr>
          <p:nvPr>
            <p:ph idx="1"/>
            <p:extLst>
              <p:ext uri="{D42A27DB-BD31-4B8C-83A1-F6EECF244321}">
                <p14:modId xmlns:p14="http://schemas.microsoft.com/office/powerpoint/2010/main" val="3010794045"/>
              </p:ext>
            </p:extLst>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10</a:t>
                      </a:r>
                    </a:p>
                  </a:txBody>
                  <a:tcPr/>
                </a:tc>
                <a:tc>
                  <a:txBody>
                    <a:bodyPr/>
                    <a:lstStyle/>
                    <a:p>
                      <a:r>
                        <a:rPr lang="en-US" dirty="0"/>
                        <a:t>11</a:t>
                      </a:r>
                    </a:p>
                  </a:txBody>
                  <a:tcPr/>
                </a:tc>
                <a:tc>
                  <a:txBody>
                    <a:bodyPr/>
                    <a:lstStyle/>
                    <a:p>
                      <a:r>
                        <a:rPr lang="en-US" dirty="0"/>
                        <a:t>12</a:t>
                      </a:r>
                    </a:p>
                  </a:txBody>
                  <a:tcPr/>
                </a:tc>
                <a:tc>
                  <a:txBody>
                    <a:bodyPr/>
                    <a:lstStyle/>
                    <a:p>
                      <a:r>
                        <a:rPr lang="en-US" dirty="0"/>
                        <a:t>16</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txBody>
                  <a:tcPr/>
                </a:tc>
                <a:tc>
                  <a:txBody>
                    <a:bodyPr/>
                    <a:lstStyle/>
                    <a:p>
                      <a:endParaRPr lang="en-US" dirty="0"/>
                    </a:p>
                  </a:txBody>
                  <a:tcPr/>
                </a:tc>
                <a:tc>
                  <a:txBody>
                    <a:bodyPr/>
                    <a:lstStyle/>
                    <a:p>
                      <a:endParaRPr lang="en-US" dirty="0"/>
                    </a:p>
                  </a:txBody>
                  <a:tcPr/>
                </a:tc>
                <a:tc>
                  <a:txBody>
                    <a:bodyPr/>
                    <a:lstStyle/>
                    <a:p>
                      <a:r>
                        <a:rPr lang="en-US" dirty="0"/>
                        <a:t>mid</a:t>
                      </a:r>
                    </a:p>
                  </a:txBody>
                  <a:tcPr/>
                </a:tc>
                <a:tc>
                  <a:txBody>
                    <a:bodyPr/>
                    <a:lstStyle/>
                    <a:p>
                      <a:endParaRPr lang="en-US" dirty="0"/>
                    </a:p>
                  </a:txBody>
                  <a:tcPr/>
                </a:tc>
                <a:tc>
                  <a:txBody>
                    <a:bodyPr/>
                    <a:lstStyle/>
                    <a:p>
                      <a:r>
                        <a:rPr lang="en-US" dirty="0"/>
                        <a:t>end</a:t>
                      </a:r>
                    </a:p>
                  </a:txBody>
                  <a:tcPr/>
                </a:tc>
                <a:extLst>
                  <a:ext uri="{0D108BD9-81ED-4DB2-BD59-A6C34878D82A}">
                    <a16:rowId xmlns:a16="http://schemas.microsoft.com/office/drawing/2014/main" val="376837947"/>
                  </a:ext>
                </a:extLst>
              </a:tr>
            </a:tbl>
          </a:graphicData>
        </a:graphic>
      </p:graphicFrame>
      <p:sp>
        <p:nvSpPr>
          <p:cNvPr id="8" name="Content Placeholder 3">
            <a:extLst>
              <a:ext uri="{FF2B5EF4-FFF2-40B4-BE49-F238E27FC236}">
                <a16:creationId xmlns:a16="http://schemas.microsoft.com/office/drawing/2014/main" id="{DD0257D2-8963-DD4A-9BFB-155D240B3F2A}"/>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(5+10+1) / 2 </a:t>
            </a:r>
          </a:p>
        </p:txBody>
      </p:sp>
    </p:spTree>
    <p:extLst>
      <p:ext uri="{BB962C8B-B14F-4D97-AF65-F5344CB8AC3E}">
        <p14:creationId xmlns:p14="http://schemas.microsoft.com/office/powerpoint/2010/main" val="10080835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D73381-4C9D-1249-BB83-218C6D45AC48}"/>
              </a:ext>
            </a:extLst>
          </p:cNvPr>
          <p:cNvSpPr>
            <a:spLocks noGrp="1"/>
          </p:cNvSpPr>
          <p:nvPr>
            <p:ph type="sldNum" sz="quarter" idx="12"/>
          </p:nvPr>
        </p:nvSpPr>
        <p:spPr/>
        <p:txBody>
          <a:bodyPr/>
          <a:lstStyle/>
          <a:p>
            <a:fld id="{4E77BC79-9480-1042-96E1-82B94DA0811E}" type="slidenum">
              <a:rPr lang="en-US" smtClean="0"/>
              <a:t>44</a:t>
            </a:fld>
            <a:endParaRPr lang="en-US"/>
          </a:p>
        </p:txBody>
      </p:sp>
      <p:sp>
        <p:nvSpPr>
          <p:cNvPr id="3" name="Title 2">
            <a:extLst>
              <a:ext uri="{FF2B5EF4-FFF2-40B4-BE49-F238E27FC236}">
                <a16:creationId xmlns:a16="http://schemas.microsoft.com/office/drawing/2014/main" id="{F5EA9AAA-F911-0C44-94B2-ADBC5F67B55E}"/>
              </a:ext>
            </a:extLst>
          </p:cNvPr>
          <p:cNvSpPr>
            <a:spLocks noGrp="1"/>
          </p:cNvSpPr>
          <p:nvPr>
            <p:ph type="title"/>
          </p:nvPr>
        </p:nvSpPr>
        <p:spPr/>
        <p:txBody>
          <a:bodyPr/>
          <a:lstStyle/>
          <a:p>
            <a:r>
              <a:rPr lang="en-US" dirty="0"/>
              <a:t>What if A does not have 13?</a:t>
            </a:r>
          </a:p>
        </p:txBody>
      </p:sp>
      <p:graphicFrame>
        <p:nvGraphicFramePr>
          <p:cNvPr id="7" name="Content Placeholder 4">
            <a:extLst>
              <a:ext uri="{FF2B5EF4-FFF2-40B4-BE49-F238E27FC236}">
                <a16:creationId xmlns:a16="http://schemas.microsoft.com/office/drawing/2014/main" id="{9B30164B-D167-4649-8E74-3E44CADDA090}"/>
              </a:ext>
            </a:extLst>
          </p:cNvPr>
          <p:cNvGraphicFramePr>
            <a:graphicFrameLocks noGrp="1"/>
          </p:cNvGraphicFramePr>
          <p:nvPr>
            <p:ph idx="1"/>
            <p:extLst>
              <p:ext uri="{D42A27DB-BD31-4B8C-83A1-F6EECF244321}">
                <p14:modId xmlns:p14="http://schemas.microsoft.com/office/powerpoint/2010/main" val="3125877797"/>
              </p:ext>
            </p:extLst>
          </p:nvPr>
        </p:nvGraphicFramePr>
        <p:xfrm>
          <a:off x="628650" y="3121819"/>
          <a:ext cx="7886703" cy="111252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10</a:t>
                      </a:r>
                    </a:p>
                  </a:txBody>
                  <a:tcPr/>
                </a:tc>
                <a:tc>
                  <a:txBody>
                    <a:bodyPr/>
                    <a:lstStyle/>
                    <a:p>
                      <a:r>
                        <a:rPr lang="en-US" dirty="0"/>
                        <a:t>11</a:t>
                      </a:r>
                    </a:p>
                  </a:txBody>
                  <a:tcPr/>
                </a:tc>
                <a:tc>
                  <a:txBody>
                    <a:bodyPr/>
                    <a:lstStyle/>
                    <a:p>
                      <a:r>
                        <a:rPr lang="en-US" dirty="0"/>
                        <a:t>12</a:t>
                      </a:r>
                    </a:p>
                  </a:txBody>
                  <a:tcPr/>
                </a:tc>
                <a:tc>
                  <a:txBody>
                    <a:bodyPr/>
                    <a:lstStyle/>
                    <a:p>
                      <a:r>
                        <a:rPr lang="en-US" dirty="0"/>
                        <a:t>16</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txBody>
                  <a:tcPr/>
                </a:tc>
                <a:tc>
                  <a:txBody>
                    <a:bodyPr/>
                    <a:lstStyle/>
                    <a:p>
                      <a:r>
                        <a:rPr lang="en-US" dirty="0"/>
                        <a:t>mid</a:t>
                      </a:r>
                    </a:p>
                  </a:txBody>
                  <a:tcPr/>
                </a:tc>
                <a:tc>
                  <a:txBody>
                    <a:bodyPr/>
                    <a:lstStyle/>
                    <a:p>
                      <a:r>
                        <a:rPr lang="en-US" dirty="0"/>
                        <a:t>end</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6837947"/>
                  </a:ext>
                </a:extLst>
              </a:tr>
            </a:tbl>
          </a:graphicData>
        </a:graphic>
      </p:graphicFrame>
      <p:sp>
        <p:nvSpPr>
          <p:cNvPr id="8" name="Content Placeholder 3">
            <a:extLst>
              <a:ext uri="{FF2B5EF4-FFF2-40B4-BE49-F238E27FC236}">
                <a16:creationId xmlns:a16="http://schemas.microsoft.com/office/drawing/2014/main" id="{DD0257D2-8963-DD4A-9BFB-155D240B3F2A}"/>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(5+7+1) / 2 </a:t>
            </a:r>
          </a:p>
        </p:txBody>
      </p:sp>
    </p:spTree>
    <p:extLst>
      <p:ext uri="{BB962C8B-B14F-4D97-AF65-F5344CB8AC3E}">
        <p14:creationId xmlns:p14="http://schemas.microsoft.com/office/powerpoint/2010/main" val="7096486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D73381-4C9D-1249-BB83-218C6D45AC48}"/>
              </a:ext>
            </a:extLst>
          </p:cNvPr>
          <p:cNvSpPr>
            <a:spLocks noGrp="1"/>
          </p:cNvSpPr>
          <p:nvPr>
            <p:ph type="sldNum" sz="quarter" idx="12"/>
          </p:nvPr>
        </p:nvSpPr>
        <p:spPr/>
        <p:txBody>
          <a:bodyPr/>
          <a:lstStyle/>
          <a:p>
            <a:fld id="{4E77BC79-9480-1042-96E1-82B94DA0811E}" type="slidenum">
              <a:rPr lang="en-US" smtClean="0"/>
              <a:t>45</a:t>
            </a:fld>
            <a:endParaRPr lang="en-US"/>
          </a:p>
        </p:txBody>
      </p:sp>
      <p:sp>
        <p:nvSpPr>
          <p:cNvPr id="3" name="Title 2">
            <a:extLst>
              <a:ext uri="{FF2B5EF4-FFF2-40B4-BE49-F238E27FC236}">
                <a16:creationId xmlns:a16="http://schemas.microsoft.com/office/drawing/2014/main" id="{F5EA9AAA-F911-0C44-94B2-ADBC5F67B55E}"/>
              </a:ext>
            </a:extLst>
          </p:cNvPr>
          <p:cNvSpPr>
            <a:spLocks noGrp="1"/>
          </p:cNvSpPr>
          <p:nvPr>
            <p:ph type="title"/>
          </p:nvPr>
        </p:nvSpPr>
        <p:spPr/>
        <p:txBody>
          <a:bodyPr/>
          <a:lstStyle/>
          <a:p>
            <a:r>
              <a:rPr lang="en-US" dirty="0"/>
              <a:t>What if A does not have 13?</a:t>
            </a:r>
          </a:p>
        </p:txBody>
      </p:sp>
      <p:graphicFrame>
        <p:nvGraphicFramePr>
          <p:cNvPr id="7" name="Content Placeholder 4">
            <a:extLst>
              <a:ext uri="{FF2B5EF4-FFF2-40B4-BE49-F238E27FC236}">
                <a16:creationId xmlns:a16="http://schemas.microsoft.com/office/drawing/2014/main" id="{9B30164B-D167-4649-8E74-3E44CADDA090}"/>
              </a:ext>
            </a:extLst>
          </p:cNvPr>
          <p:cNvGraphicFramePr>
            <a:graphicFrameLocks noGrp="1"/>
          </p:cNvGraphicFramePr>
          <p:nvPr>
            <p:ph idx="1"/>
            <p:extLst>
              <p:ext uri="{D42A27DB-BD31-4B8C-83A1-F6EECF244321}">
                <p14:modId xmlns:p14="http://schemas.microsoft.com/office/powerpoint/2010/main" val="2545216430"/>
              </p:ext>
            </p:extLst>
          </p:nvPr>
        </p:nvGraphicFramePr>
        <p:xfrm>
          <a:off x="628650" y="3121819"/>
          <a:ext cx="7886703" cy="138176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10</a:t>
                      </a:r>
                    </a:p>
                  </a:txBody>
                  <a:tcPr/>
                </a:tc>
                <a:tc>
                  <a:txBody>
                    <a:bodyPr/>
                    <a:lstStyle/>
                    <a:p>
                      <a:r>
                        <a:rPr lang="en-US" dirty="0"/>
                        <a:t>11</a:t>
                      </a:r>
                    </a:p>
                  </a:txBody>
                  <a:tcPr/>
                </a:tc>
                <a:tc>
                  <a:txBody>
                    <a:bodyPr/>
                    <a:lstStyle/>
                    <a:p>
                      <a:r>
                        <a:rPr lang="en-US" dirty="0"/>
                        <a:t>12</a:t>
                      </a:r>
                    </a:p>
                  </a:txBody>
                  <a:tcPr/>
                </a:tc>
                <a:tc>
                  <a:txBody>
                    <a:bodyPr/>
                    <a:lstStyle/>
                    <a:p>
                      <a:r>
                        <a:rPr lang="en-US" dirty="0"/>
                        <a:t>16</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txBody>
                  <a:tcPr/>
                </a:tc>
                <a:tc>
                  <a:txBody>
                    <a:bodyPr/>
                    <a:lstStyle/>
                    <a:p>
                      <a:r>
                        <a:rPr lang="en-US" dirty="0"/>
                        <a:t>end</a:t>
                      </a:r>
                    </a:p>
                    <a:p>
                      <a:r>
                        <a:rPr lang="en-US" dirty="0"/>
                        <a:t>mid</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6837947"/>
                  </a:ext>
                </a:extLst>
              </a:tr>
            </a:tbl>
          </a:graphicData>
        </a:graphic>
      </p:graphicFrame>
      <p:sp>
        <p:nvSpPr>
          <p:cNvPr id="8" name="Content Placeholder 3">
            <a:extLst>
              <a:ext uri="{FF2B5EF4-FFF2-40B4-BE49-F238E27FC236}">
                <a16:creationId xmlns:a16="http://schemas.microsoft.com/office/drawing/2014/main" id="{DD0257D2-8963-DD4A-9BFB-155D240B3F2A}"/>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(6+7+1) / 2 </a:t>
            </a:r>
          </a:p>
        </p:txBody>
      </p:sp>
    </p:spTree>
    <p:extLst>
      <p:ext uri="{BB962C8B-B14F-4D97-AF65-F5344CB8AC3E}">
        <p14:creationId xmlns:p14="http://schemas.microsoft.com/office/powerpoint/2010/main" val="2990565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D73381-4C9D-1249-BB83-218C6D45AC48}"/>
              </a:ext>
            </a:extLst>
          </p:cNvPr>
          <p:cNvSpPr>
            <a:spLocks noGrp="1"/>
          </p:cNvSpPr>
          <p:nvPr>
            <p:ph type="sldNum" sz="quarter" idx="12"/>
          </p:nvPr>
        </p:nvSpPr>
        <p:spPr/>
        <p:txBody>
          <a:bodyPr/>
          <a:lstStyle/>
          <a:p>
            <a:fld id="{4E77BC79-9480-1042-96E1-82B94DA0811E}" type="slidenum">
              <a:rPr lang="en-US" smtClean="0"/>
              <a:t>46</a:t>
            </a:fld>
            <a:endParaRPr lang="en-US"/>
          </a:p>
        </p:txBody>
      </p:sp>
      <p:sp>
        <p:nvSpPr>
          <p:cNvPr id="3" name="Title 2">
            <a:extLst>
              <a:ext uri="{FF2B5EF4-FFF2-40B4-BE49-F238E27FC236}">
                <a16:creationId xmlns:a16="http://schemas.microsoft.com/office/drawing/2014/main" id="{F5EA9AAA-F911-0C44-94B2-ADBC5F67B55E}"/>
              </a:ext>
            </a:extLst>
          </p:cNvPr>
          <p:cNvSpPr>
            <a:spLocks noGrp="1"/>
          </p:cNvSpPr>
          <p:nvPr>
            <p:ph type="title"/>
          </p:nvPr>
        </p:nvSpPr>
        <p:spPr/>
        <p:txBody>
          <a:bodyPr/>
          <a:lstStyle/>
          <a:p>
            <a:r>
              <a:rPr lang="en-US" dirty="0"/>
              <a:t>What if A does not have 13?</a:t>
            </a:r>
          </a:p>
        </p:txBody>
      </p:sp>
      <p:graphicFrame>
        <p:nvGraphicFramePr>
          <p:cNvPr id="7" name="Content Placeholder 4">
            <a:extLst>
              <a:ext uri="{FF2B5EF4-FFF2-40B4-BE49-F238E27FC236}">
                <a16:creationId xmlns:a16="http://schemas.microsoft.com/office/drawing/2014/main" id="{9B30164B-D167-4649-8E74-3E44CADDA090}"/>
              </a:ext>
            </a:extLst>
          </p:cNvPr>
          <p:cNvGraphicFramePr>
            <a:graphicFrameLocks noGrp="1"/>
          </p:cNvGraphicFramePr>
          <p:nvPr>
            <p:ph idx="1"/>
            <p:extLst>
              <p:ext uri="{D42A27DB-BD31-4B8C-83A1-F6EECF244321}">
                <p14:modId xmlns:p14="http://schemas.microsoft.com/office/powerpoint/2010/main" val="4192994357"/>
              </p:ext>
            </p:extLst>
          </p:nvPr>
        </p:nvGraphicFramePr>
        <p:xfrm>
          <a:off x="628650" y="3121819"/>
          <a:ext cx="7886703" cy="1656080"/>
        </p:xfrm>
        <a:graphic>
          <a:graphicData uri="http://schemas.openxmlformats.org/drawingml/2006/table">
            <a:tbl>
              <a:tblPr firstRow="1" bandRow="1">
                <a:tableStyleId>{5940675A-B579-460E-94D1-54222C63F5DA}</a:tableStyleId>
              </a:tblPr>
              <a:tblGrid>
                <a:gridCol w="716973">
                  <a:extLst>
                    <a:ext uri="{9D8B030D-6E8A-4147-A177-3AD203B41FA5}">
                      <a16:colId xmlns:a16="http://schemas.microsoft.com/office/drawing/2014/main" val="1088284799"/>
                    </a:ext>
                  </a:extLst>
                </a:gridCol>
                <a:gridCol w="716973">
                  <a:extLst>
                    <a:ext uri="{9D8B030D-6E8A-4147-A177-3AD203B41FA5}">
                      <a16:colId xmlns:a16="http://schemas.microsoft.com/office/drawing/2014/main" val="3962018074"/>
                    </a:ext>
                  </a:extLst>
                </a:gridCol>
                <a:gridCol w="716973">
                  <a:extLst>
                    <a:ext uri="{9D8B030D-6E8A-4147-A177-3AD203B41FA5}">
                      <a16:colId xmlns:a16="http://schemas.microsoft.com/office/drawing/2014/main" val="1134642885"/>
                    </a:ext>
                  </a:extLst>
                </a:gridCol>
                <a:gridCol w="716973">
                  <a:extLst>
                    <a:ext uri="{9D8B030D-6E8A-4147-A177-3AD203B41FA5}">
                      <a16:colId xmlns:a16="http://schemas.microsoft.com/office/drawing/2014/main" val="2023691277"/>
                    </a:ext>
                  </a:extLst>
                </a:gridCol>
                <a:gridCol w="716973">
                  <a:extLst>
                    <a:ext uri="{9D8B030D-6E8A-4147-A177-3AD203B41FA5}">
                      <a16:colId xmlns:a16="http://schemas.microsoft.com/office/drawing/2014/main" val="22278748"/>
                    </a:ext>
                  </a:extLst>
                </a:gridCol>
                <a:gridCol w="716973">
                  <a:extLst>
                    <a:ext uri="{9D8B030D-6E8A-4147-A177-3AD203B41FA5}">
                      <a16:colId xmlns:a16="http://schemas.microsoft.com/office/drawing/2014/main" val="4186710782"/>
                    </a:ext>
                  </a:extLst>
                </a:gridCol>
                <a:gridCol w="716973">
                  <a:extLst>
                    <a:ext uri="{9D8B030D-6E8A-4147-A177-3AD203B41FA5}">
                      <a16:colId xmlns:a16="http://schemas.microsoft.com/office/drawing/2014/main" val="2819480908"/>
                    </a:ext>
                  </a:extLst>
                </a:gridCol>
                <a:gridCol w="716973">
                  <a:extLst>
                    <a:ext uri="{9D8B030D-6E8A-4147-A177-3AD203B41FA5}">
                      <a16:colId xmlns:a16="http://schemas.microsoft.com/office/drawing/2014/main" val="2955687852"/>
                    </a:ext>
                  </a:extLst>
                </a:gridCol>
                <a:gridCol w="716973">
                  <a:extLst>
                    <a:ext uri="{9D8B030D-6E8A-4147-A177-3AD203B41FA5}">
                      <a16:colId xmlns:a16="http://schemas.microsoft.com/office/drawing/2014/main" val="624825056"/>
                    </a:ext>
                  </a:extLst>
                </a:gridCol>
                <a:gridCol w="716973">
                  <a:extLst>
                    <a:ext uri="{9D8B030D-6E8A-4147-A177-3AD203B41FA5}">
                      <a16:colId xmlns:a16="http://schemas.microsoft.com/office/drawing/2014/main" val="2072060682"/>
                    </a:ext>
                  </a:extLst>
                </a:gridCol>
                <a:gridCol w="716973">
                  <a:extLst>
                    <a:ext uri="{9D8B030D-6E8A-4147-A177-3AD203B41FA5}">
                      <a16:colId xmlns:a16="http://schemas.microsoft.com/office/drawing/2014/main" val="2460269911"/>
                    </a:ext>
                  </a:extLst>
                </a:gridCol>
              </a:tblGrid>
              <a:tr h="370840">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tc>
                  <a:txBody>
                    <a:bodyPr/>
                    <a:lstStyle/>
                    <a:p>
                      <a:r>
                        <a:rPr lang="en-US" dirty="0"/>
                        <a:t>7</a:t>
                      </a:r>
                    </a:p>
                  </a:txBody>
                  <a:tcPr/>
                </a:tc>
                <a:tc>
                  <a:txBody>
                    <a:bodyPr/>
                    <a:lstStyle/>
                    <a:p>
                      <a:r>
                        <a:rPr lang="en-US" dirty="0"/>
                        <a:t>8</a:t>
                      </a:r>
                    </a:p>
                  </a:txBody>
                  <a:tcPr/>
                </a:tc>
                <a:tc>
                  <a:txBody>
                    <a:bodyPr/>
                    <a:lstStyle/>
                    <a:p>
                      <a:r>
                        <a:rPr lang="en-US" dirty="0"/>
                        <a:t>9</a:t>
                      </a:r>
                    </a:p>
                  </a:txBody>
                  <a:tcPr/>
                </a:tc>
                <a:tc>
                  <a:txBody>
                    <a:bodyPr/>
                    <a:lstStyle/>
                    <a:p>
                      <a:r>
                        <a:rPr lang="en-US" dirty="0"/>
                        <a:t>10</a:t>
                      </a:r>
                    </a:p>
                  </a:txBody>
                  <a:tcPr/>
                </a:tc>
                <a:extLst>
                  <a:ext uri="{0D108BD9-81ED-4DB2-BD59-A6C34878D82A}">
                    <a16:rowId xmlns:a16="http://schemas.microsoft.com/office/drawing/2014/main" val="1007459344"/>
                  </a:ext>
                </a:extLst>
              </a:tr>
              <a:tr h="370840">
                <a:tc>
                  <a:txBody>
                    <a:bodyPr/>
                    <a:lstStyle/>
                    <a:p>
                      <a:r>
                        <a:rPr lang="en-US" dirty="0"/>
                        <a:t>1</a:t>
                      </a:r>
                    </a:p>
                  </a:txBody>
                  <a:tcPr/>
                </a:tc>
                <a:tc>
                  <a:txBody>
                    <a:bodyPr/>
                    <a:lstStyle/>
                    <a:p>
                      <a:r>
                        <a:rPr lang="en-US" dirty="0"/>
                        <a:t>2</a:t>
                      </a:r>
                    </a:p>
                  </a:txBody>
                  <a:tcPr/>
                </a:tc>
                <a:tc>
                  <a:txBody>
                    <a:bodyPr/>
                    <a:lstStyle/>
                    <a:p>
                      <a:r>
                        <a:rPr lang="en-US" dirty="0"/>
                        <a:t>4</a:t>
                      </a:r>
                    </a:p>
                  </a:txBody>
                  <a:tcPr/>
                </a:tc>
                <a:tc>
                  <a:txBody>
                    <a:bodyPr/>
                    <a:lstStyle/>
                    <a:p>
                      <a:r>
                        <a:rPr lang="en-US" dirty="0"/>
                        <a:t>7</a:t>
                      </a:r>
                    </a:p>
                  </a:txBody>
                  <a:tcPr/>
                </a:tc>
                <a:tc>
                  <a:txBody>
                    <a:bodyPr/>
                    <a:lstStyle/>
                    <a:p>
                      <a:r>
                        <a:rPr lang="en-US" dirty="0"/>
                        <a:t>9</a:t>
                      </a:r>
                    </a:p>
                  </a:txBody>
                  <a:tcPr/>
                </a:tc>
                <a:tc>
                  <a:txBody>
                    <a:bodyPr/>
                    <a:lstStyle/>
                    <a:p>
                      <a:r>
                        <a:rPr lang="en-US" dirty="0"/>
                        <a:t>10</a:t>
                      </a:r>
                    </a:p>
                  </a:txBody>
                  <a:tcPr/>
                </a:tc>
                <a:tc>
                  <a:txBody>
                    <a:bodyPr/>
                    <a:lstStyle/>
                    <a:p>
                      <a:r>
                        <a:rPr lang="en-US" dirty="0"/>
                        <a:t>11</a:t>
                      </a:r>
                    </a:p>
                  </a:txBody>
                  <a:tcPr/>
                </a:tc>
                <a:tc>
                  <a:txBody>
                    <a:bodyPr/>
                    <a:lstStyle/>
                    <a:p>
                      <a:r>
                        <a:rPr lang="en-US" dirty="0"/>
                        <a:t>12</a:t>
                      </a:r>
                    </a:p>
                  </a:txBody>
                  <a:tcPr/>
                </a:tc>
                <a:tc>
                  <a:txBody>
                    <a:bodyPr/>
                    <a:lstStyle/>
                    <a:p>
                      <a:r>
                        <a:rPr lang="en-US" dirty="0"/>
                        <a:t>16</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2863956962"/>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beg</a:t>
                      </a:r>
                    </a:p>
                    <a:p>
                      <a:r>
                        <a:rPr lang="en-US" dirty="0"/>
                        <a:t>end</a:t>
                      </a:r>
                    </a:p>
                    <a:p>
                      <a:r>
                        <a:rPr lang="en-US" dirty="0"/>
                        <a:t>mid</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6837947"/>
                  </a:ext>
                </a:extLst>
              </a:tr>
            </a:tbl>
          </a:graphicData>
        </a:graphic>
      </p:graphicFrame>
      <p:sp>
        <p:nvSpPr>
          <p:cNvPr id="8" name="Content Placeholder 3">
            <a:extLst>
              <a:ext uri="{FF2B5EF4-FFF2-40B4-BE49-F238E27FC236}">
                <a16:creationId xmlns:a16="http://schemas.microsoft.com/office/drawing/2014/main" id="{DD0257D2-8963-DD4A-9BFB-155D240B3F2A}"/>
              </a:ext>
            </a:extLst>
          </p:cNvPr>
          <p:cNvSpPr txBox="1">
            <a:spLocks/>
          </p:cNvSpPr>
          <p:nvPr/>
        </p:nvSpPr>
        <p:spPr>
          <a:xfrm>
            <a:off x="628650" y="1295944"/>
            <a:ext cx="7886700" cy="4659339"/>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dirty="0"/>
              <a:t>mid = (7+7+1) / 2 </a:t>
            </a:r>
          </a:p>
        </p:txBody>
      </p:sp>
    </p:spTree>
    <p:extLst>
      <p:ext uri="{BB962C8B-B14F-4D97-AF65-F5344CB8AC3E}">
        <p14:creationId xmlns:p14="http://schemas.microsoft.com/office/powerpoint/2010/main" val="38190363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BA448D7-0A2E-8D42-80D8-15BE22928BF3}"/>
              </a:ext>
            </a:extLst>
          </p:cNvPr>
          <p:cNvSpPr>
            <a:spLocks noGrp="1"/>
          </p:cNvSpPr>
          <p:nvPr>
            <p:ph type="sldNum" sz="quarter" idx="12"/>
          </p:nvPr>
        </p:nvSpPr>
        <p:spPr/>
        <p:txBody>
          <a:bodyPr/>
          <a:lstStyle/>
          <a:p>
            <a:fld id="{4E77BC79-9480-1042-96E1-82B94DA0811E}" type="slidenum">
              <a:rPr lang="en-US" smtClean="0"/>
              <a:t>47</a:t>
            </a:fld>
            <a:endParaRPr lang="en-US"/>
          </a:p>
        </p:txBody>
      </p:sp>
      <p:sp>
        <p:nvSpPr>
          <p:cNvPr id="3" name="Title 2">
            <a:extLst>
              <a:ext uri="{FF2B5EF4-FFF2-40B4-BE49-F238E27FC236}">
                <a16:creationId xmlns:a16="http://schemas.microsoft.com/office/drawing/2014/main" id="{B5787376-33DE-AB49-B8FD-34390EE4211E}"/>
              </a:ext>
            </a:extLst>
          </p:cNvPr>
          <p:cNvSpPr>
            <a:spLocks noGrp="1"/>
          </p:cNvSpPr>
          <p:nvPr>
            <p:ph type="title"/>
          </p:nvPr>
        </p:nvSpPr>
        <p:spPr/>
        <p:txBody>
          <a:bodyPr/>
          <a:lstStyle/>
          <a:p>
            <a:r>
              <a:rPr lang="en-US" dirty="0"/>
              <a:t>Tree</a:t>
            </a:r>
          </a:p>
        </p:txBody>
      </p:sp>
      <p:sp>
        <p:nvSpPr>
          <p:cNvPr id="4" name="Content Placeholder 3">
            <a:extLst>
              <a:ext uri="{FF2B5EF4-FFF2-40B4-BE49-F238E27FC236}">
                <a16:creationId xmlns:a16="http://schemas.microsoft.com/office/drawing/2014/main" id="{E4538EAB-EA3C-9847-8704-D69A31E9ABAA}"/>
              </a:ext>
            </a:extLst>
          </p:cNvPr>
          <p:cNvSpPr>
            <a:spLocks noGrp="1"/>
          </p:cNvSpPr>
          <p:nvPr>
            <p:ph idx="1"/>
          </p:nvPr>
        </p:nvSpPr>
        <p:spPr/>
        <p:txBody>
          <a:bodyPr/>
          <a:lstStyle/>
          <a:p>
            <a:pPr marL="342900" lvl="0" indent="-342900" algn="just" defTabSz="914400">
              <a:buFont typeface="Arial" pitchFamily="34" charset="0"/>
              <a:buChar char="•"/>
            </a:pPr>
            <a:r>
              <a:rPr lang="en-US" altLang="zh-TW" sz="2400" b="0" dirty="0">
                <a:solidFill>
                  <a:prstClr val="black"/>
                </a:solidFill>
                <a:latin typeface="Gill Sans MT"/>
                <a:cs typeface="+mn-cs"/>
              </a:rPr>
              <a:t>Tree</a:t>
            </a:r>
          </a:p>
          <a:p>
            <a:pPr lvl="1" indent="-285750" algn="just" defTabSz="914400">
              <a:buFont typeface="Arial" pitchFamily="34" charset="0"/>
              <a:buChar char="–"/>
            </a:pPr>
            <a:r>
              <a:rPr lang="en-US" altLang="zh-TW" sz="2000" dirty="0">
                <a:solidFill>
                  <a:srgbClr val="4BACC6">
                    <a:lumMod val="75000"/>
                  </a:srgbClr>
                </a:solidFill>
                <a:latin typeface="Gill Sans MT"/>
                <a:cs typeface="+mn-cs"/>
              </a:rPr>
              <a:t>A data structure with N vertices and N-1 edge</a:t>
            </a:r>
          </a:p>
          <a:p>
            <a:pPr lvl="1" indent="-285750" algn="just" defTabSz="914400">
              <a:buFont typeface="Arial" pitchFamily="34" charset="0"/>
              <a:buChar char="–"/>
            </a:pPr>
            <a:r>
              <a:rPr lang="en-US" altLang="zh-TW" sz="2000" dirty="0">
                <a:solidFill>
                  <a:srgbClr val="4BACC6">
                    <a:lumMod val="75000"/>
                  </a:srgbClr>
                </a:solidFill>
                <a:latin typeface="Gill Sans MT"/>
                <a:cs typeface="+mn-cs"/>
              </a:rPr>
              <a:t>A basic connected component of N vertices</a:t>
            </a:r>
          </a:p>
          <a:p>
            <a:pPr lvl="1" indent="-285750" algn="just" defTabSz="914400">
              <a:buFont typeface="Arial" pitchFamily="34" charset="0"/>
              <a:buChar char="–"/>
            </a:pPr>
            <a:r>
              <a:rPr lang="en-US" altLang="zh-TW" sz="2000" dirty="0">
                <a:solidFill>
                  <a:srgbClr val="4BACC6">
                    <a:lumMod val="75000"/>
                  </a:srgbClr>
                </a:solidFill>
                <a:latin typeface="Gill Sans MT"/>
                <a:cs typeface="+mn-cs"/>
              </a:rPr>
              <a:t>An acyclic Graph</a:t>
            </a:r>
          </a:p>
          <a:p>
            <a:pPr lvl="1" indent="-285750" algn="just" defTabSz="914400">
              <a:buFont typeface="Arial" pitchFamily="34" charset="0"/>
              <a:buChar char="–"/>
            </a:pPr>
            <a:r>
              <a:rPr lang="en-US" altLang="zh-TW" sz="2000" dirty="0">
                <a:solidFill>
                  <a:srgbClr val="4BACC6">
                    <a:lumMod val="75000"/>
                  </a:srgbClr>
                </a:solidFill>
                <a:latin typeface="Gill Sans MT"/>
                <a:cs typeface="+mn-cs"/>
              </a:rPr>
              <a:t>root,  leaf, and inter node</a:t>
            </a:r>
          </a:p>
          <a:p>
            <a:pPr lvl="1" indent="-285750" algn="just" defTabSz="914400">
              <a:buFont typeface="Arial" pitchFamily="34" charset="0"/>
              <a:buChar char="–"/>
            </a:pPr>
            <a:endParaRPr lang="en-US" altLang="zh-TW" sz="2000" dirty="0">
              <a:solidFill>
                <a:srgbClr val="4BACC6">
                  <a:lumMod val="75000"/>
                </a:srgbClr>
              </a:solidFill>
              <a:latin typeface="Gill Sans MT"/>
              <a:cs typeface="+mn-cs"/>
            </a:endParaRPr>
          </a:p>
          <a:p>
            <a:endParaRPr lang="en-US" dirty="0"/>
          </a:p>
        </p:txBody>
      </p:sp>
      <p:sp>
        <p:nvSpPr>
          <p:cNvPr id="5" name="Oval 4">
            <a:extLst>
              <a:ext uri="{FF2B5EF4-FFF2-40B4-BE49-F238E27FC236}">
                <a16:creationId xmlns:a16="http://schemas.microsoft.com/office/drawing/2014/main" id="{710719EF-99EA-AB45-A278-3F1B793BD909}"/>
              </a:ext>
            </a:extLst>
          </p:cNvPr>
          <p:cNvSpPr>
            <a:spLocks noChangeArrowheads="1"/>
          </p:cNvSpPr>
          <p:nvPr/>
        </p:nvSpPr>
        <p:spPr bwMode="auto">
          <a:xfrm>
            <a:off x="6172200" y="37147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6" name="Oval 5">
            <a:extLst>
              <a:ext uri="{FF2B5EF4-FFF2-40B4-BE49-F238E27FC236}">
                <a16:creationId xmlns:a16="http://schemas.microsoft.com/office/drawing/2014/main" id="{29C390A6-3153-9A45-9D62-532803FB6157}"/>
              </a:ext>
            </a:extLst>
          </p:cNvPr>
          <p:cNvSpPr>
            <a:spLocks noChangeArrowheads="1"/>
          </p:cNvSpPr>
          <p:nvPr/>
        </p:nvSpPr>
        <p:spPr bwMode="auto">
          <a:xfrm>
            <a:off x="5257800" y="45529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7" name="Oval 6">
            <a:extLst>
              <a:ext uri="{FF2B5EF4-FFF2-40B4-BE49-F238E27FC236}">
                <a16:creationId xmlns:a16="http://schemas.microsoft.com/office/drawing/2014/main" id="{F2640F51-3949-E340-B149-032C2A0A590F}"/>
              </a:ext>
            </a:extLst>
          </p:cNvPr>
          <p:cNvSpPr>
            <a:spLocks noChangeArrowheads="1"/>
          </p:cNvSpPr>
          <p:nvPr/>
        </p:nvSpPr>
        <p:spPr bwMode="auto">
          <a:xfrm>
            <a:off x="7086600" y="45529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8" name="Oval 7">
            <a:extLst>
              <a:ext uri="{FF2B5EF4-FFF2-40B4-BE49-F238E27FC236}">
                <a16:creationId xmlns:a16="http://schemas.microsoft.com/office/drawing/2014/main" id="{3AE084FE-55F8-F542-93D0-5728E72AF6A5}"/>
              </a:ext>
            </a:extLst>
          </p:cNvPr>
          <p:cNvSpPr>
            <a:spLocks noChangeArrowheads="1"/>
          </p:cNvSpPr>
          <p:nvPr/>
        </p:nvSpPr>
        <p:spPr bwMode="auto">
          <a:xfrm>
            <a:off x="4800600" y="52387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9" name="Oval 8">
            <a:extLst>
              <a:ext uri="{FF2B5EF4-FFF2-40B4-BE49-F238E27FC236}">
                <a16:creationId xmlns:a16="http://schemas.microsoft.com/office/drawing/2014/main" id="{0218269B-7374-5A48-9FFF-83F17B64DD5E}"/>
              </a:ext>
            </a:extLst>
          </p:cNvPr>
          <p:cNvSpPr>
            <a:spLocks noChangeArrowheads="1"/>
          </p:cNvSpPr>
          <p:nvPr/>
        </p:nvSpPr>
        <p:spPr bwMode="auto">
          <a:xfrm>
            <a:off x="5715000" y="52387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10" name="Oval 9">
            <a:extLst>
              <a:ext uri="{FF2B5EF4-FFF2-40B4-BE49-F238E27FC236}">
                <a16:creationId xmlns:a16="http://schemas.microsoft.com/office/drawing/2014/main" id="{859AEB81-70B1-3C46-BAD4-F5BBBC4124EB}"/>
              </a:ext>
            </a:extLst>
          </p:cNvPr>
          <p:cNvSpPr>
            <a:spLocks noChangeArrowheads="1"/>
          </p:cNvSpPr>
          <p:nvPr/>
        </p:nvSpPr>
        <p:spPr bwMode="auto">
          <a:xfrm>
            <a:off x="6629400" y="52387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11" name="Oval 10">
            <a:extLst>
              <a:ext uri="{FF2B5EF4-FFF2-40B4-BE49-F238E27FC236}">
                <a16:creationId xmlns:a16="http://schemas.microsoft.com/office/drawing/2014/main" id="{60F0D950-7113-484F-B1F8-0597B8669AE5}"/>
              </a:ext>
            </a:extLst>
          </p:cNvPr>
          <p:cNvSpPr>
            <a:spLocks noChangeArrowheads="1"/>
          </p:cNvSpPr>
          <p:nvPr/>
        </p:nvSpPr>
        <p:spPr bwMode="auto">
          <a:xfrm>
            <a:off x="7543800" y="5238752"/>
            <a:ext cx="762000" cy="381000"/>
          </a:xfrm>
          <a:prstGeom prst="ellipse">
            <a:avLst/>
          </a:prstGeom>
          <a:noFill/>
          <a:ln w="57150">
            <a:solidFill>
              <a:srgbClr val="008080"/>
            </a:solidFill>
            <a:round/>
            <a:headEnd/>
            <a:tailEnd/>
          </a:ln>
          <a:effectLst/>
        </p:spPr>
        <p:txBody>
          <a:bodyPr wrap="none" anchor="ctr"/>
          <a:lstStyle/>
          <a:p>
            <a:endParaRPr lang="zh-TW" altLang="en-US"/>
          </a:p>
        </p:txBody>
      </p:sp>
      <p:cxnSp>
        <p:nvCxnSpPr>
          <p:cNvPr id="12" name="AutoShape 11">
            <a:extLst>
              <a:ext uri="{FF2B5EF4-FFF2-40B4-BE49-F238E27FC236}">
                <a16:creationId xmlns:a16="http://schemas.microsoft.com/office/drawing/2014/main" id="{9D85B73E-846E-2740-9BB0-DAE86B9974A9}"/>
              </a:ext>
            </a:extLst>
          </p:cNvPr>
          <p:cNvCxnSpPr>
            <a:cxnSpLocks noChangeShapeType="1"/>
            <a:stCxn id="6" idx="4"/>
            <a:endCxn id="8" idx="0"/>
          </p:cNvCxnSpPr>
          <p:nvPr/>
        </p:nvCxnSpPr>
        <p:spPr bwMode="auto">
          <a:xfrm flipH="1">
            <a:off x="5181600" y="4962527"/>
            <a:ext cx="457200" cy="247650"/>
          </a:xfrm>
          <a:prstGeom prst="straightConnector1">
            <a:avLst/>
          </a:prstGeom>
          <a:noFill/>
          <a:ln w="50800">
            <a:solidFill>
              <a:srgbClr val="0000FF"/>
            </a:solidFill>
            <a:round/>
            <a:headEnd/>
            <a:tailEnd type="triangle" w="med" len="med"/>
          </a:ln>
          <a:effectLst/>
        </p:spPr>
      </p:cxnSp>
      <p:cxnSp>
        <p:nvCxnSpPr>
          <p:cNvPr id="13" name="AutoShape 12">
            <a:extLst>
              <a:ext uri="{FF2B5EF4-FFF2-40B4-BE49-F238E27FC236}">
                <a16:creationId xmlns:a16="http://schemas.microsoft.com/office/drawing/2014/main" id="{02181AA0-02F6-FC4E-B206-F803449AFB8C}"/>
              </a:ext>
            </a:extLst>
          </p:cNvPr>
          <p:cNvCxnSpPr>
            <a:cxnSpLocks noChangeShapeType="1"/>
            <a:stCxn id="6" idx="4"/>
            <a:endCxn id="9" idx="0"/>
          </p:cNvCxnSpPr>
          <p:nvPr/>
        </p:nvCxnSpPr>
        <p:spPr bwMode="auto">
          <a:xfrm>
            <a:off x="5638800" y="4962527"/>
            <a:ext cx="457200" cy="247650"/>
          </a:xfrm>
          <a:prstGeom prst="straightConnector1">
            <a:avLst/>
          </a:prstGeom>
          <a:noFill/>
          <a:ln w="50800">
            <a:solidFill>
              <a:srgbClr val="0000FF"/>
            </a:solidFill>
            <a:round/>
            <a:headEnd/>
            <a:tailEnd type="triangle" w="med" len="med"/>
          </a:ln>
          <a:effectLst/>
        </p:spPr>
      </p:cxnSp>
      <p:cxnSp>
        <p:nvCxnSpPr>
          <p:cNvPr id="14" name="AutoShape 13">
            <a:extLst>
              <a:ext uri="{FF2B5EF4-FFF2-40B4-BE49-F238E27FC236}">
                <a16:creationId xmlns:a16="http://schemas.microsoft.com/office/drawing/2014/main" id="{F4288607-CBFF-7F49-9F41-7D4E59B167F8}"/>
              </a:ext>
            </a:extLst>
          </p:cNvPr>
          <p:cNvCxnSpPr>
            <a:cxnSpLocks noChangeShapeType="1"/>
            <a:stCxn id="7" idx="4"/>
            <a:endCxn id="10" idx="0"/>
          </p:cNvCxnSpPr>
          <p:nvPr/>
        </p:nvCxnSpPr>
        <p:spPr bwMode="auto">
          <a:xfrm flipH="1">
            <a:off x="7010400" y="4962527"/>
            <a:ext cx="457200" cy="247650"/>
          </a:xfrm>
          <a:prstGeom prst="straightConnector1">
            <a:avLst/>
          </a:prstGeom>
          <a:noFill/>
          <a:ln w="50800">
            <a:solidFill>
              <a:srgbClr val="0000FF"/>
            </a:solidFill>
            <a:round/>
            <a:headEnd/>
            <a:tailEnd type="triangle" w="med" len="med"/>
          </a:ln>
          <a:effectLst/>
        </p:spPr>
      </p:cxnSp>
      <p:cxnSp>
        <p:nvCxnSpPr>
          <p:cNvPr id="15" name="AutoShape 14">
            <a:extLst>
              <a:ext uri="{FF2B5EF4-FFF2-40B4-BE49-F238E27FC236}">
                <a16:creationId xmlns:a16="http://schemas.microsoft.com/office/drawing/2014/main" id="{F7090120-B064-5D4A-B2CD-8628E23A5E04}"/>
              </a:ext>
            </a:extLst>
          </p:cNvPr>
          <p:cNvCxnSpPr>
            <a:cxnSpLocks noChangeShapeType="1"/>
            <a:stCxn id="7" idx="4"/>
            <a:endCxn id="11" idx="0"/>
          </p:cNvCxnSpPr>
          <p:nvPr/>
        </p:nvCxnSpPr>
        <p:spPr bwMode="auto">
          <a:xfrm>
            <a:off x="7467600" y="4962527"/>
            <a:ext cx="457200" cy="247650"/>
          </a:xfrm>
          <a:prstGeom prst="straightConnector1">
            <a:avLst/>
          </a:prstGeom>
          <a:noFill/>
          <a:ln w="50800">
            <a:solidFill>
              <a:srgbClr val="0000FF"/>
            </a:solidFill>
            <a:round/>
            <a:headEnd/>
            <a:tailEnd type="triangle" w="med" len="med"/>
          </a:ln>
          <a:effectLst/>
        </p:spPr>
      </p:cxnSp>
      <p:cxnSp>
        <p:nvCxnSpPr>
          <p:cNvPr id="16" name="AutoShape 15">
            <a:extLst>
              <a:ext uri="{FF2B5EF4-FFF2-40B4-BE49-F238E27FC236}">
                <a16:creationId xmlns:a16="http://schemas.microsoft.com/office/drawing/2014/main" id="{C402DF73-641E-C44A-A1E1-8D6CEFCD1BC6}"/>
              </a:ext>
            </a:extLst>
          </p:cNvPr>
          <p:cNvCxnSpPr>
            <a:cxnSpLocks noChangeShapeType="1"/>
            <a:stCxn id="5" idx="4"/>
            <a:endCxn id="7" idx="0"/>
          </p:cNvCxnSpPr>
          <p:nvPr/>
        </p:nvCxnSpPr>
        <p:spPr bwMode="auto">
          <a:xfrm>
            <a:off x="6553200" y="4124327"/>
            <a:ext cx="914400" cy="400050"/>
          </a:xfrm>
          <a:prstGeom prst="straightConnector1">
            <a:avLst/>
          </a:prstGeom>
          <a:noFill/>
          <a:ln w="50800">
            <a:solidFill>
              <a:srgbClr val="0000FF"/>
            </a:solidFill>
            <a:round/>
            <a:headEnd/>
            <a:tailEnd type="triangle" w="med" len="med"/>
          </a:ln>
          <a:effectLst/>
        </p:spPr>
      </p:cxnSp>
      <p:cxnSp>
        <p:nvCxnSpPr>
          <p:cNvPr id="17" name="AutoShape 16">
            <a:extLst>
              <a:ext uri="{FF2B5EF4-FFF2-40B4-BE49-F238E27FC236}">
                <a16:creationId xmlns:a16="http://schemas.microsoft.com/office/drawing/2014/main" id="{658C6723-80A4-944F-83B3-6646E1F46805}"/>
              </a:ext>
            </a:extLst>
          </p:cNvPr>
          <p:cNvCxnSpPr>
            <a:cxnSpLocks noChangeShapeType="1"/>
            <a:stCxn id="5" idx="4"/>
            <a:endCxn id="6" idx="0"/>
          </p:cNvCxnSpPr>
          <p:nvPr/>
        </p:nvCxnSpPr>
        <p:spPr bwMode="auto">
          <a:xfrm flipH="1">
            <a:off x="5638800" y="4124327"/>
            <a:ext cx="914400" cy="400050"/>
          </a:xfrm>
          <a:prstGeom prst="straightConnector1">
            <a:avLst/>
          </a:prstGeom>
          <a:noFill/>
          <a:ln w="50800">
            <a:solidFill>
              <a:srgbClr val="0000FF"/>
            </a:solidFill>
            <a:round/>
            <a:headEnd/>
            <a:tailEnd type="triangle" w="med" len="med"/>
          </a:ln>
          <a:effectLst/>
        </p:spPr>
      </p:cxnSp>
      <p:sp>
        <p:nvSpPr>
          <p:cNvPr id="18" name="Oval 17">
            <a:extLst>
              <a:ext uri="{FF2B5EF4-FFF2-40B4-BE49-F238E27FC236}">
                <a16:creationId xmlns:a16="http://schemas.microsoft.com/office/drawing/2014/main" id="{636113FA-9B6D-F648-A255-4223A475E622}"/>
              </a:ext>
            </a:extLst>
          </p:cNvPr>
          <p:cNvSpPr>
            <a:spLocks noChangeArrowheads="1"/>
          </p:cNvSpPr>
          <p:nvPr/>
        </p:nvSpPr>
        <p:spPr bwMode="auto">
          <a:xfrm>
            <a:off x="2133600" y="37147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19" name="Oval 18">
            <a:extLst>
              <a:ext uri="{FF2B5EF4-FFF2-40B4-BE49-F238E27FC236}">
                <a16:creationId xmlns:a16="http://schemas.microsoft.com/office/drawing/2014/main" id="{E4E0F38D-1FEA-B84D-BE86-D5E1B94B698C}"/>
              </a:ext>
            </a:extLst>
          </p:cNvPr>
          <p:cNvSpPr>
            <a:spLocks noChangeArrowheads="1"/>
          </p:cNvSpPr>
          <p:nvPr/>
        </p:nvSpPr>
        <p:spPr bwMode="auto">
          <a:xfrm>
            <a:off x="1219200" y="45529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20" name="Oval 19">
            <a:extLst>
              <a:ext uri="{FF2B5EF4-FFF2-40B4-BE49-F238E27FC236}">
                <a16:creationId xmlns:a16="http://schemas.microsoft.com/office/drawing/2014/main" id="{8613D87C-DFE9-EF41-9FDB-170D9AC1F2CB}"/>
              </a:ext>
            </a:extLst>
          </p:cNvPr>
          <p:cNvSpPr>
            <a:spLocks noChangeArrowheads="1"/>
          </p:cNvSpPr>
          <p:nvPr/>
        </p:nvSpPr>
        <p:spPr bwMode="auto">
          <a:xfrm>
            <a:off x="2286000" y="45529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21" name="Oval 20">
            <a:extLst>
              <a:ext uri="{FF2B5EF4-FFF2-40B4-BE49-F238E27FC236}">
                <a16:creationId xmlns:a16="http://schemas.microsoft.com/office/drawing/2014/main" id="{64F344C4-3B4A-014B-B69F-50326892EAA0}"/>
              </a:ext>
            </a:extLst>
          </p:cNvPr>
          <p:cNvSpPr>
            <a:spLocks noChangeArrowheads="1"/>
          </p:cNvSpPr>
          <p:nvPr/>
        </p:nvSpPr>
        <p:spPr bwMode="auto">
          <a:xfrm>
            <a:off x="762000" y="52387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22" name="Oval 21">
            <a:extLst>
              <a:ext uri="{FF2B5EF4-FFF2-40B4-BE49-F238E27FC236}">
                <a16:creationId xmlns:a16="http://schemas.microsoft.com/office/drawing/2014/main" id="{47E50843-6CE3-4F44-B59C-0F3442D58367}"/>
              </a:ext>
            </a:extLst>
          </p:cNvPr>
          <p:cNvSpPr>
            <a:spLocks noChangeArrowheads="1"/>
          </p:cNvSpPr>
          <p:nvPr/>
        </p:nvSpPr>
        <p:spPr bwMode="auto">
          <a:xfrm>
            <a:off x="1676400" y="52387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23" name="Oval 22">
            <a:extLst>
              <a:ext uri="{FF2B5EF4-FFF2-40B4-BE49-F238E27FC236}">
                <a16:creationId xmlns:a16="http://schemas.microsoft.com/office/drawing/2014/main" id="{F332EFAC-2057-F742-8CCB-DC6DB3B91C0B}"/>
              </a:ext>
            </a:extLst>
          </p:cNvPr>
          <p:cNvSpPr>
            <a:spLocks noChangeArrowheads="1"/>
          </p:cNvSpPr>
          <p:nvPr/>
        </p:nvSpPr>
        <p:spPr bwMode="auto">
          <a:xfrm>
            <a:off x="2590800" y="523875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24" name="Oval 23">
            <a:extLst>
              <a:ext uri="{FF2B5EF4-FFF2-40B4-BE49-F238E27FC236}">
                <a16:creationId xmlns:a16="http://schemas.microsoft.com/office/drawing/2014/main" id="{3A6BBAC8-56C7-AD42-8ACD-985E650F6EBB}"/>
              </a:ext>
            </a:extLst>
          </p:cNvPr>
          <p:cNvSpPr>
            <a:spLocks noChangeArrowheads="1"/>
          </p:cNvSpPr>
          <p:nvPr/>
        </p:nvSpPr>
        <p:spPr bwMode="auto">
          <a:xfrm>
            <a:off x="3505200" y="5238752"/>
            <a:ext cx="762000" cy="381000"/>
          </a:xfrm>
          <a:prstGeom prst="ellipse">
            <a:avLst/>
          </a:prstGeom>
          <a:noFill/>
          <a:ln w="57150">
            <a:solidFill>
              <a:srgbClr val="008080"/>
            </a:solidFill>
            <a:round/>
            <a:headEnd/>
            <a:tailEnd/>
          </a:ln>
          <a:effectLst/>
        </p:spPr>
        <p:txBody>
          <a:bodyPr wrap="none" anchor="ctr"/>
          <a:lstStyle/>
          <a:p>
            <a:endParaRPr lang="zh-TW" altLang="en-US"/>
          </a:p>
        </p:txBody>
      </p:sp>
      <p:cxnSp>
        <p:nvCxnSpPr>
          <p:cNvPr id="25" name="AutoShape 24">
            <a:extLst>
              <a:ext uri="{FF2B5EF4-FFF2-40B4-BE49-F238E27FC236}">
                <a16:creationId xmlns:a16="http://schemas.microsoft.com/office/drawing/2014/main" id="{8BDEB792-BB7C-2247-B146-C9EBFC9A80B2}"/>
              </a:ext>
            </a:extLst>
          </p:cNvPr>
          <p:cNvCxnSpPr>
            <a:cxnSpLocks noChangeShapeType="1"/>
            <a:stCxn id="19" idx="4"/>
            <a:endCxn id="21" idx="0"/>
          </p:cNvCxnSpPr>
          <p:nvPr/>
        </p:nvCxnSpPr>
        <p:spPr bwMode="auto">
          <a:xfrm flipH="1">
            <a:off x="1143000" y="4962527"/>
            <a:ext cx="457200" cy="247650"/>
          </a:xfrm>
          <a:prstGeom prst="straightConnector1">
            <a:avLst/>
          </a:prstGeom>
          <a:noFill/>
          <a:ln w="50800">
            <a:solidFill>
              <a:srgbClr val="0000FF"/>
            </a:solidFill>
            <a:round/>
            <a:headEnd/>
            <a:tailEnd type="triangle" w="med" len="med"/>
          </a:ln>
          <a:effectLst/>
        </p:spPr>
      </p:cxnSp>
      <p:cxnSp>
        <p:nvCxnSpPr>
          <p:cNvPr id="26" name="AutoShape 25">
            <a:extLst>
              <a:ext uri="{FF2B5EF4-FFF2-40B4-BE49-F238E27FC236}">
                <a16:creationId xmlns:a16="http://schemas.microsoft.com/office/drawing/2014/main" id="{3FF4B752-40A6-0C41-88B4-6B473F1A1CBD}"/>
              </a:ext>
            </a:extLst>
          </p:cNvPr>
          <p:cNvCxnSpPr>
            <a:cxnSpLocks noChangeShapeType="1"/>
            <a:stCxn id="20" idx="4"/>
            <a:endCxn id="22" idx="0"/>
          </p:cNvCxnSpPr>
          <p:nvPr/>
        </p:nvCxnSpPr>
        <p:spPr bwMode="auto">
          <a:xfrm flipH="1">
            <a:off x="2057400" y="4962527"/>
            <a:ext cx="609600" cy="247650"/>
          </a:xfrm>
          <a:prstGeom prst="straightConnector1">
            <a:avLst/>
          </a:prstGeom>
          <a:noFill/>
          <a:ln w="50800">
            <a:solidFill>
              <a:srgbClr val="0000FF"/>
            </a:solidFill>
            <a:round/>
            <a:headEnd/>
            <a:tailEnd type="triangle" w="med" len="med"/>
          </a:ln>
          <a:effectLst/>
        </p:spPr>
      </p:cxnSp>
      <p:cxnSp>
        <p:nvCxnSpPr>
          <p:cNvPr id="27" name="AutoShape 26">
            <a:extLst>
              <a:ext uri="{FF2B5EF4-FFF2-40B4-BE49-F238E27FC236}">
                <a16:creationId xmlns:a16="http://schemas.microsoft.com/office/drawing/2014/main" id="{8FDBC259-FEC0-DA4B-84E7-1452A7CAB9A5}"/>
              </a:ext>
            </a:extLst>
          </p:cNvPr>
          <p:cNvCxnSpPr>
            <a:cxnSpLocks noChangeShapeType="1"/>
            <a:stCxn id="20" idx="4"/>
            <a:endCxn id="23" idx="0"/>
          </p:cNvCxnSpPr>
          <p:nvPr/>
        </p:nvCxnSpPr>
        <p:spPr bwMode="auto">
          <a:xfrm>
            <a:off x="2667000" y="4962527"/>
            <a:ext cx="304800" cy="247650"/>
          </a:xfrm>
          <a:prstGeom prst="straightConnector1">
            <a:avLst/>
          </a:prstGeom>
          <a:noFill/>
          <a:ln w="50800">
            <a:solidFill>
              <a:srgbClr val="0000FF"/>
            </a:solidFill>
            <a:round/>
            <a:headEnd/>
            <a:tailEnd type="triangle" w="med" len="med"/>
          </a:ln>
          <a:effectLst/>
        </p:spPr>
      </p:cxnSp>
      <p:cxnSp>
        <p:nvCxnSpPr>
          <p:cNvPr id="28" name="AutoShape 27">
            <a:extLst>
              <a:ext uri="{FF2B5EF4-FFF2-40B4-BE49-F238E27FC236}">
                <a16:creationId xmlns:a16="http://schemas.microsoft.com/office/drawing/2014/main" id="{14E57B9A-C732-A746-8E12-124444B69E08}"/>
              </a:ext>
            </a:extLst>
          </p:cNvPr>
          <p:cNvCxnSpPr>
            <a:cxnSpLocks noChangeShapeType="1"/>
            <a:stCxn id="20" idx="4"/>
            <a:endCxn id="24" idx="0"/>
          </p:cNvCxnSpPr>
          <p:nvPr/>
        </p:nvCxnSpPr>
        <p:spPr bwMode="auto">
          <a:xfrm>
            <a:off x="2667000" y="4962527"/>
            <a:ext cx="1219200" cy="247650"/>
          </a:xfrm>
          <a:prstGeom prst="straightConnector1">
            <a:avLst/>
          </a:prstGeom>
          <a:noFill/>
          <a:ln w="50800">
            <a:solidFill>
              <a:srgbClr val="0000FF"/>
            </a:solidFill>
            <a:round/>
            <a:headEnd/>
            <a:tailEnd type="triangle" w="med" len="med"/>
          </a:ln>
          <a:effectLst/>
        </p:spPr>
      </p:cxnSp>
      <p:cxnSp>
        <p:nvCxnSpPr>
          <p:cNvPr id="29" name="AutoShape 28">
            <a:extLst>
              <a:ext uri="{FF2B5EF4-FFF2-40B4-BE49-F238E27FC236}">
                <a16:creationId xmlns:a16="http://schemas.microsoft.com/office/drawing/2014/main" id="{3BDA399E-F9F3-004C-A7A1-BCE70BC64C88}"/>
              </a:ext>
            </a:extLst>
          </p:cNvPr>
          <p:cNvCxnSpPr>
            <a:cxnSpLocks noChangeShapeType="1"/>
            <a:stCxn id="18" idx="4"/>
            <a:endCxn id="20" idx="0"/>
          </p:cNvCxnSpPr>
          <p:nvPr/>
        </p:nvCxnSpPr>
        <p:spPr bwMode="auto">
          <a:xfrm>
            <a:off x="2514600" y="4124327"/>
            <a:ext cx="152400" cy="400050"/>
          </a:xfrm>
          <a:prstGeom prst="straightConnector1">
            <a:avLst/>
          </a:prstGeom>
          <a:noFill/>
          <a:ln w="50800">
            <a:solidFill>
              <a:srgbClr val="0000FF"/>
            </a:solidFill>
            <a:round/>
            <a:headEnd/>
            <a:tailEnd type="triangle" w="med" len="med"/>
          </a:ln>
          <a:effectLst/>
        </p:spPr>
      </p:cxnSp>
      <p:cxnSp>
        <p:nvCxnSpPr>
          <p:cNvPr id="30" name="AutoShape 29">
            <a:extLst>
              <a:ext uri="{FF2B5EF4-FFF2-40B4-BE49-F238E27FC236}">
                <a16:creationId xmlns:a16="http://schemas.microsoft.com/office/drawing/2014/main" id="{725D5240-0FD7-D241-8A5E-360C7CDA4AB0}"/>
              </a:ext>
            </a:extLst>
          </p:cNvPr>
          <p:cNvCxnSpPr>
            <a:cxnSpLocks noChangeShapeType="1"/>
            <a:stCxn id="18" idx="4"/>
            <a:endCxn id="19" idx="0"/>
          </p:cNvCxnSpPr>
          <p:nvPr/>
        </p:nvCxnSpPr>
        <p:spPr bwMode="auto">
          <a:xfrm flipH="1">
            <a:off x="1600200" y="4124327"/>
            <a:ext cx="914400" cy="400050"/>
          </a:xfrm>
          <a:prstGeom prst="straightConnector1">
            <a:avLst/>
          </a:prstGeom>
          <a:noFill/>
          <a:ln w="50800">
            <a:solidFill>
              <a:srgbClr val="0000FF"/>
            </a:solidFill>
            <a:round/>
            <a:headEnd/>
            <a:tailEnd type="triangle" w="med" len="med"/>
          </a:ln>
          <a:effectLst/>
        </p:spPr>
      </p:cxnSp>
      <p:sp>
        <p:nvSpPr>
          <p:cNvPr id="31" name="Oval 30">
            <a:extLst>
              <a:ext uri="{FF2B5EF4-FFF2-40B4-BE49-F238E27FC236}">
                <a16:creationId xmlns:a16="http://schemas.microsoft.com/office/drawing/2014/main" id="{6F7B2C91-3DA1-4147-BF8F-E121E5AE2D22}"/>
              </a:ext>
            </a:extLst>
          </p:cNvPr>
          <p:cNvSpPr>
            <a:spLocks noChangeArrowheads="1"/>
          </p:cNvSpPr>
          <p:nvPr/>
        </p:nvSpPr>
        <p:spPr bwMode="auto">
          <a:xfrm>
            <a:off x="3276600" y="4552952"/>
            <a:ext cx="762000" cy="381000"/>
          </a:xfrm>
          <a:prstGeom prst="ellipse">
            <a:avLst/>
          </a:prstGeom>
          <a:noFill/>
          <a:ln w="57150">
            <a:solidFill>
              <a:srgbClr val="008080"/>
            </a:solidFill>
            <a:round/>
            <a:headEnd/>
            <a:tailEnd/>
          </a:ln>
          <a:effectLst/>
        </p:spPr>
        <p:txBody>
          <a:bodyPr wrap="none" anchor="ctr"/>
          <a:lstStyle/>
          <a:p>
            <a:endParaRPr lang="zh-TW" altLang="en-US"/>
          </a:p>
        </p:txBody>
      </p:sp>
      <p:cxnSp>
        <p:nvCxnSpPr>
          <p:cNvPr id="32" name="AutoShape 31">
            <a:extLst>
              <a:ext uri="{FF2B5EF4-FFF2-40B4-BE49-F238E27FC236}">
                <a16:creationId xmlns:a16="http://schemas.microsoft.com/office/drawing/2014/main" id="{CA28196F-4E87-E342-BAAF-D58EF19C4927}"/>
              </a:ext>
            </a:extLst>
          </p:cNvPr>
          <p:cNvCxnSpPr>
            <a:cxnSpLocks noChangeShapeType="1"/>
            <a:stCxn id="18" idx="4"/>
            <a:endCxn id="31" idx="0"/>
          </p:cNvCxnSpPr>
          <p:nvPr/>
        </p:nvCxnSpPr>
        <p:spPr bwMode="auto">
          <a:xfrm>
            <a:off x="2514600" y="4124327"/>
            <a:ext cx="1143000" cy="400050"/>
          </a:xfrm>
          <a:prstGeom prst="straightConnector1">
            <a:avLst/>
          </a:prstGeom>
          <a:noFill/>
          <a:ln w="50800">
            <a:solidFill>
              <a:srgbClr val="0000FF"/>
            </a:solidFill>
            <a:round/>
            <a:headEnd/>
            <a:tailEnd type="triangle" w="med" len="med"/>
          </a:ln>
          <a:effectLst/>
        </p:spPr>
      </p:cxnSp>
      <p:sp>
        <p:nvSpPr>
          <p:cNvPr id="33" name="Text Box 32">
            <a:extLst>
              <a:ext uri="{FF2B5EF4-FFF2-40B4-BE49-F238E27FC236}">
                <a16:creationId xmlns:a16="http://schemas.microsoft.com/office/drawing/2014/main" id="{A459B28D-BA61-6844-9D03-436B94F445F4}"/>
              </a:ext>
            </a:extLst>
          </p:cNvPr>
          <p:cNvSpPr txBox="1">
            <a:spLocks noChangeArrowheads="1"/>
          </p:cNvSpPr>
          <p:nvPr/>
        </p:nvSpPr>
        <p:spPr bwMode="auto">
          <a:xfrm>
            <a:off x="2057400" y="5695952"/>
            <a:ext cx="828675" cy="457200"/>
          </a:xfrm>
          <a:prstGeom prst="rect">
            <a:avLst/>
          </a:prstGeom>
          <a:noFill/>
          <a:ln w="12700">
            <a:noFill/>
            <a:miter lim="800000"/>
            <a:headEnd/>
            <a:tailEnd/>
          </a:ln>
          <a:effectLst/>
        </p:spPr>
        <p:txBody>
          <a:bodyPr wrap="none">
            <a:spAutoFit/>
          </a:bodyPr>
          <a:lstStyle/>
          <a:p>
            <a:pPr eaLnBrk="0" hangingPunct="0"/>
            <a:r>
              <a:rPr lang="en-US" altLang="zh-TW" sz="2400" b="1">
                <a:solidFill>
                  <a:srgbClr val="FF3300"/>
                </a:solidFill>
                <a:ea typeface="新細明體" charset="-120"/>
              </a:rPr>
              <a:t>Tree</a:t>
            </a:r>
          </a:p>
        </p:txBody>
      </p:sp>
      <p:sp>
        <p:nvSpPr>
          <p:cNvPr id="34" name="Text Box 33">
            <a:extLst>
              <a:ext uri="{FF2B5EF4-FFF2-40B4-BE49-F238E27FC236}">
                <a16:creationId xmlns:a16="http://schemas.microsoft.com/office/drawing/2014/main" id="{DE353552-596A-BD4A-A572-B71EC072AEDE}"/>
              </a:ext>
            </a:extLst>
          </p:cNvPr>
          <p:cNvSpPr txBox="1">
            <a:spLocks noChangeArrowheads="1"/>
          </p:cNvSpPr>
          <p:nvPr/>
        </p:nvSpPr>
        <p:spPr bwMode="auto">
          <a:xfrm>
            <a:off x="5000628" y="5695952"/>
            <a:ext cx="3010889" cy="461665"/>
          </a:xfrm>
          <a:prstGeom prst="rect">
            <a:avLst/>
          </a:prstGeom>
          <a:noFill/>
          <a:ln w="12700">
            <a:noFill/>
            <a:miter lim="800000"/>
            <a:headEnd/>
            <a:tailEnd/>
          </a:ln>
          <a:effectLst/>
        </p:spPr>
        <p:txBody>
          <a:bodyPr wrap="none">
            <a:spAutoFit/>
          </a:bodyPr>
          <a:lstStyle/>
          <a:p>
            <a:pPr eaLnBrk="0" hangingPunct="0"/>
            <a:r>
              <a:rPr lang="en-US" altLang="zh-TW" sz="2400" b="1" dirty="0">
                <a:solidFill>
                  <a:srgbClr val="FF3300"/>
                </a:solidFill>
                <a:ea typeface="新細明體" charset="-120"/>
              </a:rPr>
              <a:t>Binary Tree (deg=2)</a:t>
            </a:r>
          </a:p>
        </p:txBody>
      </p:sp>
    </p:spTree>
    <p:extLst>
      <p:ext uri="{BB962C8B-B14F-4D97-AF65-F5344CB8AC3E}">
        <p14:creationId xmlns:p14="http://schemas.microsoft.com/office/powerpoint/2010/main" val="17416950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BA448D7-0A2E-8D42-80D8-15BE22928BF3}"/>
              </a:ext>
            </a:extLst>
          </p:cNvPr>
          <p:cNvSpPr>
            <a:spLocks noGrp="1"/>
          </p:cNvSpPr>
          <p:nvPr>
            <p:ph type="sldNum" sz="quarter" idx="12"/>
          </p:nvPr>
        </p:nvSpPr>
        <p:spPr/>
        <p:txBody>
          <a:bodyPr/>
          <a:lstStyle/>
          <a:p>
            <a:fld id="{4E77BC79-9480-1042-96E1-82B94DA0811E}" type="slidenum">
              <a:rPr lang="en-US" smtClean="0"/>
              <a:t>48</a:t>
            </a:fld>
            <a:endParaRPr lang="en-US"/>
          </a:p>
        </p:txBody>
      </p:sp>
      <p:sp>
        <p:nvSpPr>
          <p:cNvPr id="3" name="Title 2">
            <a:extLst>
              <a:ext uri="{FF2B5EF4-FFF2-40B4-BE49-F238E27FC236}">
                <a16:creationId xmlns:a16="http://schemas.microsoft.com/office/drawing/2014/main" id="{B5787376-33DE-AB49-B8FD-34390EE4211E}"/>
              </a:ext>
            </a:extLst>
          </p:cNvPr>
          <p:cNvSpPr>
            <a:spLocks noGrp="1"/>
          </p:cNvSpPr>
          <p:nvPr>
            <p:ph type="title"/>
          </p:nvPr>
        </p:nvSpPr>
        <p:spPr/>
        <p:txBody>
          <a:bodyPr/>
          <a:lstStyle/>
          <a:p>
            <a:r>
              <a:rPr lang="en-US" dirty="0"/>
              <a:t>Tree</a:t>
            </a:r>
          </a:p>
        </p:txBody>
      </p:sp>
      <p:sp>
        <p:nvSpPr>
          <p:cNvPr id="37" name="內容版面配置區 2">
            <a:extLst>
              <a:ext uri="{FF2B5EF4-FFF2-40B4-BE49-F238E27FC236}">
                <a16:creationId xmlns:a16="http://schemas.microsoft.com/office/drawing/2014/main" id="{B03D67C6-EFB7-E243-8A82-1B47EE835269}"/>
              </a:ext>
            </a:extLst>
          </p:cNvPr>
          <p:cNvSpPr>
            <a:spLocks noGrp="1"/>
          </p:cNvSpPr>
          <p:nvPr>
            <p:ph idx="1"/>
          </p:nvPr>
        </p:nvSpPr>
        <p:spPr>
          <a:xfrm>
            <a:off x="628650" y="1295384"/>
            <a:ext cx="7886700" cy="4543444"/>
          </a:xfrm>
        </p:spPr>
        <p:txBody>
          <a:bodyPr>
            <a:normAutofit/>
          </a:bodyPr>
          <a:lstStyle/>
          <a:p>
            <a:r>
              <a:rPr lang="en-US" altLang="zh-TW" dirty="0">
                <a:ea typeface="新細明體" charset="-120"/>
              </a:rPr>
              <a:t>Terminology</a:t>
            </a:r>
          </a:p>
          <a:p>
            <a:pPr lvl="1"/>
            <a:r>
              <a:rPr lang="en-US" altLang="zh-TW" dirty="0">
                <a:ea typeface="新細明體" charset="-120"/>
              </a:rPr>
              <a:t>Root </a:t>
            </a:r>
            <a:r>
              <a:rPr lang="en-US" altLang="zh-TW" dirty="0">
                <a:solidFill>
                  <a:srgbClr val="FF3300"/>
                </a:solidFill>
                <a:ea typeface="新細明體" charset="-120"/>
                <a:sym typeface="Symbol" pitchFamily="18" charset="2"/>
              </a:rPr>
              <a:t></a:t>
            </a:r>
            <a:r>
              <a:rPr lang="en-US" altLang="zh-TW" dirty="0">
                <a:solidFill>
                  <a:srgbClr val="FF3300"/>
                </a:solidFill>
                <a:ea typeface="新細明體" charset="-120"/>
              </a:rPr>
              <a:t> </a:t>
            </a:r>
            <a:r>
              <a:rPr lang="en-US" altLang="zh-TW" dirty="0">
                <a:ea typeface="新細明體" charset="-120"/>
              </a:rPr>
              <a:t>no parent</a:t>
            </a:r>
          </a:p>
          <a:p>
            <a:pPr lvl="1"/>
            <a:r>
              <a:rPr lang="en-US" altLang="zh-TW" dirty="0">
                <a:ea typeface="新細明體" charset="-120"/>
              </a:rPr>
              <a:t>Leaf </a:t>
            </a:r>
            <a:r>
              <a:rPr lang="en-US" altLang="zh-TW" dirty="0">
                <a:solidFill>
                  <a:srgbClr val="FF3300"/>
                </a:solidFill>
                <a:ea typeface="新細明體" charset="-120"/>
                <a:sym typeface="Symbol" pitchFamily="18" charset="2"/>
              </a:rPr>
              <a:t></a:t>
            </a:r>
            <a:r>
              <a:rPr lang="en-US" altLang="zh-TW" dirty="0">
                <a:solidFill>
                  <a:srgbClr val="FF3300"/>
                </a:solidFill>
                <a:ea typeface="新細明體" charset="-120"/>
              </a:rPr>
              <a:t> </a:t>
            </a:r>
            <a:r>
              <a:rPr lang="en-US" altLang="zh-TW" dirty="0">
                <a:ea typeface="新細明體" charset="-120"/>
              </a:rPr>
              <a:t>no child</a:t>
            </a:r>
          </a:p>
          <a:p>
            <a:pPr lvl="1"/>
            <a:r>
              <a:rPr lang="en-US" altLang="zh-TW" dirty="0">
                <a:ea typeface="新細明體" charset="-120"/>
              </a:rPr>
              <a:t>Interior </a:t>
            </a:r>
            <a:r>
              <a:rPr lang="en-US" altLang="zh-TW" dirty="0">
                <a:solidFill>
                  <a:srgbClr val="FF3300"/>
                </a:solidFill>
                <a:ea typeface="新細明體" charset="-120"/>
                <a:sym typeface="Symbol" pitchFamily="18" charset="2"/>
              </a:rPr>
              <a:t></a:t>
            </a:r>
            <a:r>
              <a:rPr lang="en-US" altLang="zh-TW" dirty="0">
                <a:solidFill>
                  <a:srgbClr val="FF3300"/>
                </a:solidFill>
                <a:ea typeface="新細明體" charset="-120"/>
              </a:rPr>
              <a:t> </a:t>
            </a:r>
            <a:r>
              <a:rPr lang="en-US" altLang="zh-TW" dirty="0">
                <a:ea typeface="新細明體" charset="-120"/>
              </a:rPr>
              <a:t>non-leaf</a:t>
            </a:r>
          </a:p>
          <a:p>
            <a:pPr lvl="1"/>
            <a:r>
              <a:rPr lang="en-US" altLang="zh-TW" dirty="0">
                <a:ea typeface="新細明體" charset="-120"/>
              </a:rPr>
              <a:t>Height </a:t>
            </a:r>
            <a:r>
              <a:rPr lang="en-US" altLang="zh-TW" dirty="0">
                <a:solidFill>
                  <a:srgbClr val="FF3300"/>
                </a:solidFill>
                <a:ea typeface="新細明體" charset="-120"/>
                <a:sym typeface="Symbol" pitchFamily="18" charset="2"/>
              </a:rPr>
              <a:t></a:t>
            </a:r>
            <a:r>
              <a:rPr lang="en-US" altLang="zh-TW" dirty="0">
                <a:solidFill>
                  <a:srgbClr val="FF3300"/>
                </a:solidFill>
                <a:ea typeface="新細明體" charset="-120"/>
              </a:rPr>
              <a:t> </a:t>
            </a:r>
            <a:r>
              <a:rPr lang="en-US" altLang="zh-TW" dirty="0">
                <a:ea typeface="新細明體" charset="-120"/>
              </a:rPr>
              <a:t>distance from root to leaf</a:t>
            </a:r>
          </a:p>
          <a:p>
            <a:pPr lvl="1" algn="just"/>
            <a:endParaRPr lang="en-US" altLang="zh-TW" dirty="0">
              <a:solidFill>
                <a:schemeClr val="accent5">
                  <a:lumMod val="75000"/>
                </a:schemeClr>
              </a:solidFill>
            </a:endParaRPr>
          </a:p>
          <a:p>
            <a:pPr lvl="1" algn="just"/>
            <a:endParaRPr lang="en-US" altLang="zh-TW" dirty="0">
              <a:solidFill>
                <a:schemeClr val="accent5">
                  <a:lumMod val="75000"/>
                </a:schemeClr>
              </a:solidFill>
            </a:endParaRPr>
          </a:p>
        </p:txBody>
      </p:sp>
      <p:sp>
        <p:nvSpPr>
          <p:cNvPr id="38" name="Oval 4">
            <a:extLst>
              <a:ext uri="{FF2B5EF4-FFF2-40B4-BE49-F238E27FC236}">
                <a16:creationId xmlns:a16="http://schemas.microsoft.com/office/drawing/2014/main" id="{08C693E5-5B4A-B646-A15F-3D5E5DEC5857}"/>
              </a:ext>
            </a:extLst>
          </p:cNvPr>
          <p:cNvSpPr>
            <a:spLocks noChangeArrowheads="1"/>
          </p:cNvSpPr>
          <p:nvPr/>
        </p:nvSpPr>
        <p:spPr bwMode="auto">
          <a:xfrm>
            <a:off x="4564088" y="3905253"/>
            <a:ext cx="762000" cy="381000"/>
          </a:xfrm>
          <a:prstGeom prst="ellipse">
            <a:avLst/>
          </a:prstGeom>
          <a:noFill/>
          <a:ln w="57150">
            <a:solidFill>
              <a:schemeClr val="tx1"/>
            </a:solidFill>
            <a:round/>
            <a:headEnd/>
            <a:tailEnd/>
          </a:ln>
          <a:effectLst/>
        </p:spPr>
        <p:txBody>
          <a:bodyPr wrap="none" anchor="ctr"/>
          <a:lstStyle/>
          <a:p>
            <a:endParaRPr lang="zh-TW" altLang="en-US"/>
          </a:p>
        </p:txBody>
      </p:sp>
      <p:sp>
        <p:nvSpPr>
          <p:cNvPr id="39" name="Oval 5">
            <a:extLst>
              <a:ext uri="{FF2B5EF4-FFF2-40B4-BE49-F238E27FC236}">
                <a16:creationId xmlns:a16="http://schemas.microsoft.com/office/drawing/2014/main" id="{89B11CFC-0103-ED40-A1EE-D01FB01F84AD}"/>
              </a:ext>
            </a:extLst>
          </p:cNvPr>
          <p:cNvSpPr>
            <a:spLocks noChangeArrowheads="1"/>
          </p:cNvSpPr>
          <p:nvPr/>
        </p:nvSpPr>
        <p:spPr bwMode="auto">
          <a:xfrm>
            <a:off x="3649688" y="4743453"/>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40" name="Oval 6">
            <a:extLst>
              <a:ext uri="{FF2B5EF4-FFF2-40B4-BE49-F238E27FC236}">
                <a16:creationId xmlns:a16="http://schemas.microsoft.com/office/drawing/2014/main" id="{0A84A9A2-FF1C-D042-9A01-548107060F7F}"/>
              </a:ext>
            </a:extLst>
          </p:cNvPr>
          <p:cNvSpPr>
            <a:spLocks noChangeArrowheads="1"/>
          </p:cNvSpPr>
          <p:nvPr/>
        </p:nvSpPr>
        <p:spPr bwMode="auto">
          <a:xfrm>
            <a:off x="4716488" y="4743453"/>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41" name="Oval 7">
            <a:extLst>
              <a:ext uri="{FF2B5EF4-FFF2-40B4-BE49-F238E27FC236}">
                <a16:creationId xmlns:a16="http://schemas.microsoft.com/office/drawing/2014/main" id="{384A9720-DDC5-F84F-A7C0-A496286DEF9B}"/>
              </a:ext>
            </a:extLst>
          </p:cNvPr>
          <p:cNvSpPr>
            <a:spLocks noChangeArrowheads="1"/>
          </p:cNvSpPr>
          <p:nvPr/>
        </p:nvSpPr>
        <p:spPr bwMode="auto">
          <a:xfrm>
            <a:off x="3192488" y="5429253"/>
            <a:ext cx="762000" cy="381000"/>
          </a:xfrm>
          <a:prstGeom prst="ellipse">
            <a:avLst/>
          </a:prstGeom>
          <a:noFill/>
          <a:ln w="57150">
            <a:solidFill>
              <a:srgbClr val="FF3300"/>
            </a:solidFill>
            <a:round/>
            <a:headEnd/>
            <a:tailEnd/>
          </a:ln>
          <a:effectLst/>
        </p:spPr>
        <p:txBody>
          <a:bodyPr wrap="none" anchor="ctr"/>
          <a:lstStyle/>
          <a:p>
            <a:endParaRPr lang="zh-TW" altLang="en-US"/>
          </a:p>
        </p:txBody>
      </p:sp>
      <p:sp>
        <p:nvSpPr>
          <p:cNvPr id="42" name="Oval 8">
            <a:extLst>
              <a:ext uri="{FF2B5EF4-FFF2-40B4-BE49-F238E27FC236}">
                <a16:creationId xmlns:a16="http://schemas.microsoft.com/office/drawing/2014/main" id="{18B00F53-C2C6-484F-8D2C-634D296B1A6D}"/>
              </a:ext>
            </a:extLst>
          </p:cNvPr>
          <p:cNvSpPr>
            <a:spLocks noChangeArrowheads="1"/>
          </p:cNvSpPr>
          <p:nvPr/>
        </p:nvSpPr>
        <p:spPr bwMode="auto">
          <a:xfrm>
            <a:off x="4106888" y="5429253"/>
            <a:ext cx="762000" cy="381000"/>
          </a:xfrm>
          <a:prstGeom prst="ellipse">
            <a:avLst/>
          </a:prstGeom>
          <a:noFill/>
          <a:ln w="57150">
            <a:solidFill>
              <a:srgbClr val="FF3300"/>
            </a:solidFill>
            <a:round/>
            <a:headEnd/>
            <a:tailEnd/>
          </a:ln>
          <a:effectLst/>
        </p:spPr>
        <p:txBody>
          <a:bodyPr wrap="none" anchor="ctr"/>
          <a:lstStyle/>
          <a:p>
            <a:endParaRPr lang="zh-TW" altLang="en-US"/>
          </a:p>
        </p:txBody>
      </p:sp>
      <p:sp>
        <p:nvSpPr>
          <p:cNvPr id="43" name="Oval 9">
            <a:extLst>
              <a:ext uri="{FF2B5EF4-FFF2-40B4-BE49-F238E27FC236}">
                <a16:creationId xmlns:a16="http://schemas.microsoft.com/office/drawing/2014/main" id="{2C63FFE8-9E52-A24C-AC7A-342E970C3FDC}"/>
              </a:ext>
            </a:extLst>
          </p:cNvPr>
          <p:cNvSpPr>
            <a:spLocks noChangeArrowheads="1"/>
          </p:cNvSpPr>
          <p:nvPr/>
        </p:nvSpPr>
        <p:spPr bwMode="auto">
          <a:xfrm>
            <a:off x="5021288" y="5429253"/>
            <a:ext cx="762000" cy="381000"/>
          </a:xfrm>
          <a:prstGeom prst="ellipse">
            <a:avLst/>
          </a:prstGeom>
          <a:noFill/>
          <a:ln w="57150">
            <a:solidFill>
              <a:srgbClr val="FF3300"/>
            </a:solidFill>
            <a:round/>
            <a:headEnd/>
            <a:tailEnd/>
          </a:ln>
          <a:effectLst/>
        </p:spPr>
        <p:txBody>
          <a:bodyPr wrap="none" anchor="ctr"/>
          <a:lstStyle/>
          <a:p>
            <a:endParaRPr lang="zh-TW" altLang="en-US"/>
          </a:p>
        </p:txBody>
      </p:sp>
      <p:sp>
        <p:nvSpPr>
          <p:cNvPr id="44" name="Oval 10">
            <a:extLst>
              <a:ext uri="{FF2B5EF4-FFF2-40B4-BE49-F238E27FC236}">
                <a16:creationId xmlns:a16="http://schemas.microsoft.com/office/drawing/2014/main" id="{0AA9B625-B826-A343-AC9E-D6729978B157}"/>
              </a:ext>
            </a:extLst>
          </p:cNvPr>
          <p:cNvSpPr>
            <a:spLocks noChangeArrowheads="1"/>
          </p:cNvSpPr>
          <p:nvPr/>
        </p:nvSpPr>
        <p:spPr bwMode="auto">
          <a:xfrm>
            <a:off x="5935688" y="5429253"/>
            <a:ext cx="762000" cy="381000"/>
          </a:xfrm>
          <a:prstGeom prst="ellipse">
            <a:avLst/>
          </a:prstGeom>
          <a:noFill/>
          <a:ln w="57150">
            <a:solidFill>
              <a:srgbClr val="FF3300"/>
            </a:solidFill>
            <a:round/>
            <a:headEnd/>
            <a:tailEnd/>
          </a:ln>
          <a:effectLst/>
        </p:spPr>
        <p:txBody>
          <a:bodyPr wrap="none" anchor="ctr"/>
          <a:lstStyle/>
          <a:p>
            <a:endParaRPr lang="zh-TW" altLang="en-US"/>
          </a:p>
        </p:txBody>
      </p:sp>
      <p:cxnSp>
        <p:nvCxnSpPr>
          <p:cNvPr id="45" name="AutoShape 11">
            <a:extLst>
              <a:ext uri="{FF2B5EF4-FFF2-40B4-BE49-F238E27FC236}">
                <a16:creationId xmlns:a16="http://schemas.microsoft.com/office/drawing/2014/main" id="{645765A6-D6E3-2745-AECA-9FEC7BE0CDCC}"/>
              </a:ext>
            </a:extLst>
          </p:cNvPr>
          <p:cNvCxnSpPr>
            <a:cxnSpLocks noChangeShapeType="1"/>
            <a:stCxn id="39" idx="4"/>
            <a:endCxn id="41" idx="0"/>
          </p:cNvCxnSpPr>
          <p:nvPr/>
        </p:nvCxnSpPr>
        <p:spPr bwMode="auto">
          <a:xfrm flipH="1">
            <a:off x="3573488" y="5153028"/>
            <a:ext cx="457200" cy="247650"/>
          </a:xfrm>
          <a:prstGeom prst="straightConnector1">
            <a:avLst/>
          </a:prstGeom>
          <a:noFill/>
          <a:ln w="50800">
            <a:solidFill>
              <a:srgbClr val="0000FF"/>
            </a:solidFill>
            <a:round/>
            <a:headEnd/>
            <a:tailEnd type="triangle" w="med" len="med"/>
          </a:ln>
          <a:effectLst/>
        </p:spPr>
      </p:cxnSp>
      <p:cxnSp>
        <p:nvCxnSpPr>
          <p:cNvPr id="46" name="AutoShape 12">
            <a:extLst>
              <a:ext uri="{FF2B5EF4-FFF2-40B4-BE49-F238E27FC236}">
                <a16:creationId xmlns:a16="http://schemas.microsoft.com/office/drawing/2014/main" id="{F8468830-606E-6C4C-A915-8008FE9D6017}"/>
              </a:ext>
            </a:extLst>
          </p:cNvPr>
          <p:cNvCxnSpPr>
            <a:cxnSpLocks noChangeShapeType="1"/>
            <a:stCxn id="40" idx="4"/>
            <a:endCxn id="42" idx="0"/>
          </p:cNvCxnSpPr>
          <p:nvPr/>
        </p:nvCxnSpPr>
        <p:spPr bwMode="auto">
          <a:xfrm flipH="1">
            <a:off x="4487888" y="5153028"/>
            <a:ext cx="609600" cy="247650"/>
          </a:xfrm>
          <a:prstGeom prst="straightConnector1">
            <a:avLst/>
          </a:prstGeom>
          <a:noFill/>
          <a:ln w="50800">
            <a:solidFill>
              <a:srgbClr val="0000FF"/>
            </a:solidFill>
            <a:round/>
            <a:headEnd/>
            <a:tailEnd type="triangle" w="med" len="med"/>
          </a:ln>
          <a:effectLst/>
        </p:spPr>
      </p:cxnSp>
      <p:cxnSp>
        <p:nvCxnSpPr>
          <p:cNvPr id="47" name="AutoShape 13">
            <a:extLst>
              <a:ext uri="{FF2B5EF4-FFF2-40B4-BE49-F238E27FC236}">
                <a16:creationId xmlns:a16="http://schemas.microsoft.com/office/drawing/2014/main" id="{36CF5A5C-C5EE-5243-944B-B13D0E99D34D}"/>
              </a:ext>
            </a:extLst>
          </p:cNvPr>
          <p:cNvCxnSpPr>
            <a:cxnSpLocks noChangeShapeType="1"/>
            <a:stCxn id="40" idx="4"/>
            <a:endCxn id="43" idx="0"/>
          </p:cNvCxnSpPr>
          <p:nvPr/>
        </p:nvCxnSpPr>
        <p:spPr bwMode="auto">
          <a:xfrm>
            <a:off x="5097488" y="5153028"/>
            <a:ext cx="304800" cy="247650"/>
          </a:xfrm>
          <a:prstGeom prst="straightConnector1">
            <a:avLst/>
          </a:prstGeom>
          <a:noFill/>
          <a:ln w="50800">
            <a:solidFill>
              <a:srgbClr val="0000FF"/>
            </a:solidFill>
            <a:round/>
            <a:headEnd/>
            <a:tailEnd type="triangle" w="med" len="med"/>
          </a:ln>
          <a:effectLst/>
        </p:spPr>
      </p:cxnSp>
      <p:cxnSp>
        <p:nvCxnSpPr>
          <p:cNvPr id="48" name="AutoShape 14">
            <a:extLst>
              <a:ext uri="{FF2B5EF4-FFF2-40B4-BE49-F238E27FC236}">
                <a16:creationId xmlns:a16="http://schemas.microsoft.com/office/drawing/2014/main" id="{82F6B6B0-C2E8-9F4B-98B4-D207100CE088}"/>
              </a:ext>
            </a:extLst>
          </p:cNvPr>
          <p:cNvCxnSpPr>
            <a:cxnSpLocks noChangeShapeType="1"/>
            <a:stCxn id="40" idx="4"/>
            <a:endCxn id="44" idx="0"/>
          </p:cNvCxnSpPr>
          <p:nvPr/>
        </p:nvCxnSpPr>
        <p:spPr bwMode="auto">
          <a:xfrm>
            <a:off x="5097488" y="5153028"/>
            <a:ext cx="1219200" cy="247650"/>
          </a:xfrm>
          <a:prstGeom prst="straightConnector1">
            <a:avLst/>
          </a:prstGeom>
          <a:noFill/>
          <a:ln w="50800">
            <a:solidFill>
              <a:srgbClr val="0000FF"/>
            </a:solidFill>
            <a:round/>
            <a:headEnd/>
            <a:tailEnd type="triangle" w="med" len="med"/>
          </a:ln>
          <a:effectLst/>
        </p:spPr>
      </p:cxnSp>
      <p:cxnSp>
        <p:nvCxnSpPr>
          <p:cNvPr id="49" name="AutoShape 15">
            <a:extLst>
              <a:ext uri="{FF2B5EF4-FFF2-40B4-BE49-F238E27FC236}">
                <a16:creationId xmlns:a16="http://schemas.microsoft.com/office/drawing/2014/main" id="{6046A297-7841-EE46-9E22-60E5925D9816}"/>
              </a:ext>
            </a:extLst>
          </p:cNvPr>
          <p:cNvCxnSpPr>
            <a:cxnSpLocks noChangeShapeType="1"/>
            <a:stCxn id="38" idx="4"/>
            <a:endCxn id="40" idx="0"/>
          </p:cNvCxnSpPr>
          <p:nvPr/>
        </p:nvCxnSpPr>
        <p:spPr bwMode="auto">
          <a:xfrm>
            <a:off x="4945088" y="4314828"/>
            <a:ext cx="152400" cy="400050"/>
          </a:xfrm>
          <a:prstGeom prst="straightConnector1">
            <a:avLst/>
          </a:prstGeom>
          <a:noFill/>
          <a:ln w="50800">
            <a:solidFill>
              <a:srgbClr val="0000FF"/>
            </a:solidFill>
            <a:round/>
            <a:headEnd/>
            <a:tailEnd type="triangle" w="med" len="med"/>
          </a:ln>
          <a:effectLst/>
        </p:spPr>
      </p:cxnSp>
      <p:cxnSp>
        <p:nvCxnSpPr>
          <p:cNvPr id="50" name="AutoShape 16">
            <a:extLst>
              <a:ext uri="{FF2B5EF4-FFF2-40B4-BE49-F238E27FC236}">
                <a16:creationId xmlns:a16="http://schemas.microsoft.com/office/drawing/2014/main" id="{A6D2B514-DEF0-FC49-A0AD-33830DDE2DD0}"/>
              </a:ext>
            </a:extLst>
          </p:cNvPr>
          <p:cNvCxnSpPr>
            <a:cxnSpLocks noChangeShapeType="1"/>
            <a:stCxn id="38" idx="4"/>
            <a:endCxn id="39" idx="0"/>
          </p:cNvCxnSpPr>
          <p:nvPr/>
        </p:nvCxnSpPr>
        <p:spPr bwMode="auto">
          <a:xfrm flipH="1">
            <a:off x="4030688" y="4314828"/>
            <a:ext cx="914400" cy="400050"/>
          </a:xfrm>
          <a:prstGeom prst="straightConnector1">
            <a:avLst/>
          </a:prstGeom>
          <a:noFill/>
          <a:ln w="50800">
            <a:solidFill>
              <a:srgbClr val="0000FF"/>
            </a:solidFill>
            <a:round/>
            <a:headEnd/>
            <a:tailEnd type="triangle" w="med" len="med"/>
          </a:ln>
          <a:effectLst/>
        </p:spPr>
      </p:cxnSp>
      <p:sp>
        <p:nvSpPr>
          <p:cNvPr id="51" name="Oval 17">
            <a:extLst>
              <a:ext uri="{FF2B5EF4-FFF2-40B4-BE49-F238E27FC236}">
                <a16:creationId xmlns:a16="http://schemas.microsoft.com/office/drawing/2014/main" id="{988519B9-821C-C44A-AB3D-AE050A574048}"/>
              </a:ext>
            </a:extLst>
          </p:cNvPr>
          <p:cNvSpPr>
            <a:spLocks noChangeArrowheads="1"/>
          </p:cNvSpPr>
          <p:nvPr/>
        </p:nvSpPr>
        <p:spPr bwMode="auto">
          <a:xfrm>
            <a:off x="5707088" y="4743453"/>
            <a:ext cx="762000" cy="381000"/>
          </a:xfrm>
          <a:prstGeom prst="ellipse">
            <a:avLst/>
          </a:prstGeom>
          <a:noFill/>
          <a:ln w="57150">
            <a:solidFill>
              <a:srgbClr val="FF3300"/>
            </a:solidFill>
            <a:round/>
            <a:headEnd/>
            <a:tailEnd/>
          </a:ln>
          <a:effectLst/>
        </p:spPr>
        <p:txBody>
          <a:bodyPr wrap="none" anchor="ctr"/>
          <a:lstStyle/>
          <a:p>
            <a:endParaRPr lang="zh-TW" altLang="en-US"/>
          </a:p>
        </p:txBody>
      </p:sp>
      <p:cxnSp>
        <p:nvCxnSpPr>
          <p:cNvPr id="52" name="AutoShape 18">
            <a:extLst>
              <a:ext uri="{FF2B5EF4-FFF2-40B4-BE49-F238E27FC236}">
                <a16:creationId xmlns:a16="http://schemas.microsoft.com/office/drawing/2014/main" id="{873C4151-1206-FA49-850E-23A6C075DAA9}"/>
              </a:ext>
            </a:extLst>
          </p:cNvPr>
          <p:cNvCxnSpPr>
            <a:cxnSpLocks noChangeShapeType="1"/>
            <a:stCxn id="38" idx="4"/>
            <a:endCxn id="51" idx="0"/>
          </p:cNvCxnSpPr>
          <p:nvPr/>
        </p:nvCxnSpPr>
        <p:spPr bwMode="auto">
          <a:xfrm>
            <a:off x="4945088" y="4314828"/>
            <a:ext cx="1143000" cy="400050"/>
          </a:xfrm>
          <a:prstGeom prst="straightConnector1">
            <a:avLst/>
          </a:prstGeom>
          <a:noFill/>
          <a:ln w="50800">
            <a:solidFill>
              <a:srgbClr val="0000FF"/>
            </a:solidFill>
            <a:round/>
            <a:headEnd/>
            <a:tailEnd type="triangle" w="med" len="med"/>
          </a:ln>
          <a:effectLst/>
        </p:spPr>
      </p:cxnSp>
      <p:sp>
        <p:nvSpPr>
          <p:cNvPr id="53" name="Text Box 19">
            <a:extLst>
              <a:ext uri="{FF2B5EF4-FFF2-40B4-BE49-F238E27FC236}">
                <a16:creationId xmlns:a16="http://schemas.microsoft.com/office/drawing/2014/main" id="{D3E6E2C6-8452-6A4A-AD0D-9FC79FB57B10}"/>
              </a:ext>
            </a:extLst>
          </p:cNvPr>
          <p:cNvSpPr txBox="1">
            <a:spLocks noChangeArrowheads="1"/>
          </p:cNvSpPr>
          <p:nvPr/>
        </p:nvSpPr>
        <p:spPr bwMode="auto">
          <a:xfrm>
            <a:off x="1135088" y="3857628"/>
            <a:ext cx="1689100" cy="457200"/>
          </a:xfrm>
          <a:prstGeom prst="rect">
            <a:avLst/>
          </a:prstGeom>
          <a:noFill/>
          <a:ln w="12700">
            <a:noFill/>
            <a:miter lim="800000"/>
            <a:headEnd/>
            <a:tailEnd/>
          </a:ln>
          <a:effectLst/>
        </p:spPr>
        <p:txBody>
          <a:bodyPr wrap="none">
            <a:spAutoFit/>
          </a:bodyPr>
          <a:lstStyle/>
          <a:p>
            <a:pPr eaLnBrk="0" hangingPunct="0"/>
            <a:r>
              <a:rPr lang="en-US" altLang="zh-TW" sz="2400" b="1">
                <a:ea typeface="新細明體" charset="-120"/>
              </a:rPr>
              <a:t>Root node</a:t>
            </a:r>
          </a:p>
        </p:txBody>
      </p:sp>
      <p:sp>
        <p:nvSpPr>
          <p:cNvPr id="54" name="Text Box 20">
            <a:extLst>
              <a:ext uri="{FF2B5EF4-FFF2-40B4-BE49-F238E27FC236}">
                <a16:creationId xmlns:a16="http://schemas.microsoft.com/office/drawing/2014/main" id="{5E49F2EE-D033-7C41-A8C9-51A380A0B966}"/>
              </a:ext>
            </a:extLst>
          </p:cNvPr>
          <p:cNvSpPr txBox="1">
            <a:spLocks noChangeArrowheads="1"/>
          </p:cNvSpPr>
          <p:nvPr/>
        </p:nvSpPr>
        <p:spPr bwMode="auto">
          <a:xfrm>
            <a:off x="1135088" y="5381628"/>
            <a:ext cx="1792288" cy="457200"/>
          </a:xfrm>
          <a:prstGeom prst="rect">
            <a:avLst/>
          </a:prstGeom>
          <a:noFill/>
          <a:ln w="12700">
            <a:noFill/>
            <a:miter lim="800000"/>
            <a:headEnd/>
            <a:tailEnd/>
          </a:ln>
          <a:effectLst/>
        </p:spPr>
        <p:txBody>
          <a:bodyPr wrap="none">
            <a:spAutoFit/>
          </a:bodyPr>
          <a:lstStyle/>
          <a:p>
            <a:pPr eaLnBrk="0" hangingPunct="0"/>
            <a:r>
              <a:rPr lang="en-US" altLang="zh-TW" sz="2400" b="1">
                <a:solidFill>
                  <a:srgbClr val="FF3300"/>
                </a:solidFill>
                <a:ea typeface="新細明體" charset="-120"/>
              </a:rPr>
              <a:t>Leaf nodes</a:t>
            </a:r>
          </a:p>
        </p:txBody>
      </p:sp>
      <p:sp>
        <p:nvSpPr>
          <p:cNvPr id="55" name="Text Box 21">
            <a:extLst>
              <a:ext uri="{FF2B5EF4-FFF2-40B4-BE49-F238E27FC236}">
                <a16:creationId xmlns:a16="http://schemas.microsoft.com/office/drawing/2014/main" id="{2B95C512-E3BE-5B46-967C-2C1B40675504}"/>
              </a:ext>
            </a:extLst>
          </p:cNvPr>
          <p:cNvSpPr txBox="1">
            <a:spLocks noChangeArrowheads="1"/>
          </p:cNvSpPr>
          <p:nvPr/>
        </p:nvSpPr>
        <p:spPr bwMode="auto">
          <a:xfrm>
            <a:off x="1135088" y="4695828"/>
            <a:ext cx="2214563" cy="457200"/>
          </a:xfrm>
          <a:prstGeom prst="rect">
            <a:avLst/>
          </a:prstGeom>
          <a:noFill/>
          <a:ln w="12700">
            <a:noFill/>
            <a:miter lim="800000"/>
            <a:headEnd/>
            <a:tailEnd/>
          </a:ln>
          <a:effectLst/>
        </p:spPr>
        <p:txBody>
          <a:bodyPr wrap="none">
            <a:spAutoFit/>
          </a:bodyPr>
          <a:lstStyle/>
          <a:p>
            <a:pPr eaLnBrk="0" hangingPunct="0"/>
            <a:r>
              <a:rPr lang="en-US" altLang="zh-TW" sz="2400" b="1">
                <a:solidFill>
                  <a:schemeClr val="tx2"/>
                </a:solidFill>
                <a:ea typeface="新細明體" charset="-120"/>
              </a:rPr>
              <a:t>Interior nodes</a:t>
            </a:r>
          </a:p>
        </p:txBody>
      </p:sp>
      <p:sp>
        <p:nvSpPr>
          <p:cNvPr id="56" name="Text Box 22">
            <a:extLst>
              <a:ext uri="{FF2B5EF4-FFF2-40B4-BE49-F238E27FC236}">
                <a16:creationId xmlns:a16="http://schemas.microsoft.com/office/drawing/2014/main" id="{19052C73-19B8-0940-8D9D-0D35D4F74862}"/>
              </a:ext>
            </a:extLst>
          </p:cNvPr>
          <p:cNvSpPr txBox="1">
            <a:spLocks noChangeArrowheads="1"/>
          </p:cNvSpPr>
          <p:nvPr/>
        </p:nvSpPr>
        <p:spPr bwMode="auto">
          <a:xfrm>
            <a:off x="7154888" y="4619628"/>
            <a:ext cx="1131888" cy="457200"/>
          </a:xfrm>
          <a:prstGeom prst="rect">
            <a:avLst/>
          </a:prstGeom>
          <a:noFill/>
          <a:ln w="12700">
            <a:noFill/>
            <a:miter lim="800000"/>
            <a:headEnd/>
            <a:tailEnd/>
          </a:ln>
          <a:effectLst/>
        </p:spPr>
        <p:txBody>
          <a:bodyPr wrap="none">
            <a:spAutoFit/>
          </a:bodyPr>
          <a:lstStyle/>
          <a:p>
            <a:pPr eaLnBrk="0" hangingPunct="0"/>
            <a:r>
              <a:rPr lang="en-US" altLang="zh-TW" sz="2400" b="1">
                <a:solidFill>
                  <a:srgbClr val="0000FF"/>
                </a:solidFill>
                <a:ea typeface="新細明體" charset="-120"/>
              </a:rPr>
              <a:t>Height</a:t>
            </a:r>
          </a:p>
        </p:txBody>
      </p:sp>
      <p:sp>
        <p:nvSpPr>
          <p:cNvPr id="57" name="AutoShape 23">
            <a:extLst>
              <a:ext uri="{FF2B5EF4-FFF2-40B4-BE49-F238E27FC236}">
                <a16:creationId xmlns:a16="http://schemas.microsoft.com/office/drawing/2014/main" id="{882044F2-2345-FD41-9137-915FE9F920EA}"/>
              </a:ext>
            </a:extLst>
          </p:cNvPr>
          <p:cNvSpPr>
            <a:spLocks/>
          </p:cNvSpPr>
          <p:nvPr/>
        </p:nvSpPr>
        <p:spPr bwMode="auto">
          <a:xfrm>
            <a:off x="6773888" y="3857628"/>
            <a:ext cx="381000" cy="1981200"/>
          </a:xfrm>
          <a:prstGeom prst="rightBrace">
            <a:avLst>
              <a:gd name="adj1" fmla="val 43333"/>
              <a:gd name="adj2" fmla="val 50000"/>
            </a:avLst>
          </a:prstGeom>
          <a:noFill/>
          <a:ln w="38100">
            <a:solidFill>
              <a:schemeClr val="tx1"/>
            </a:solidFill>
            <a:round/>
            <a:headEnd/>
            <a:tailEnd/>
          </a:ln>
          <a:effectLst/>
        </p:spPr>
        <p:txBody>
          <a:bodyPr wrap="none" anchor="ctr"/>
          <a:lstStyle/>
          <a:p>
            <a:endParaRPr lang="zh-TW" altLang="en-US"/>
          </a:p>
        </p:txBody>
      </p:sp>
    </p:spTree>
    <p:extLst>
      <p:ext uri="{BB962C8B-B14F-4D97-AF65-F5344CB8AC3E}">
        <p14:creationId xmlns:p14="http://schemas.microsoft.com/office/powerpoint/2010/main" val="3238195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0"/>
                                        </p:tgtEl>
                                        <p:attrNameLst>
                                          <p:attrName>style.visibility</p:attrName>
                                        </p:attrNameLst>
                                      </p:cBhvr>
                                      <p:to>
                                        <p:strVal val="visible"/>
                                      </p:to>
                                    </p:set>
                                    <p:animEffect transition="in" filter="fade">
                                      <p:cBhvr>
                                        <p:cTn id="13" dur="500"/>
                                        <p:tgtEl>
                                          <p:spTgt spid="4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fade">
                                      <p:cBhvr>
                                        <p:cTn id="16" dur="500"/>
                                        <p:tgtEl>
                                          <p:spTgt spid="4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500"/>
                                        <p:tgtEl>
                                          <p:spTgt spid="42"/>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fade">
                                      <p:cBhvr>
                                        <p:cTn id="22" dur="500"/>
                                        <p:tgtEl>
                                          <p:spTgt spid="4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par>
                                <p:cTn id="26" presetID="10" presetClass="entr" presetSubtype="0" fill="hold" nodeType="withEffect">
                                  <p:stCondLst>
                                    <p:cond delay="0"/>
                                  </p:stCondLst>
                                  <p:childTnLst>
                                    <p:set>
                                      <p:cBhvr>
                                        <p:cTn id="27" dur="1" fill="hold">
                                          <p:stCondLst>
                                            <p:cond delay="0"/>
                                          </p:stCondLst>
                                        </p:cTn>
                                        <p:tgtEl>
                                          <p:spTgt spid="45"/>
                                        </p:tgtEl>
                                        <p:attrNameLst>
                                          <p:attrName>style.visibility</p:attrName>
                                        </p:attrNameLst>
                                      </p:cBhvr>
                                      <p:to>
                                        <p:strVal val="visible"/>
                                      </p:to>
                                    </p:set>
                                    <p:animEffect transition="in" filter="fade">
                                      <p:cBhvr>
                                        <p:cTn id="28" dur="500"/>
                                        <p:tgtEl>
                                          <p:spTgt spid="45"/>
                                        </p:tgtEl>
                                      </p:cBhvr>
                                    </p:animEffect>
                                  </p:childTnLst>
                                </p:cTn>
                              </p:par>
                              <p:par>
                                <p:cTn id="29" presetID="10" presetClass="entr" presetSubtype="0" fill="hold" nodeType="withEffect">
                                  <p:stCondLst>
                                    <p:cond delay="0"/>
                                  </p:stCondLst>
                                  <p:childTnLst>
                                    <p:set>
                                      <p:cBhvr>
                                        <p:cTn id="30" dur="1" fill="hold">
                                          <p:stCondLst>
                                            <p:cond delay="0"/>
                                          </p:stCondLst>
                                        </p:cTn>
                                        <p:tgtEl>
                                          <p:spTgt spid="46"/>
                                        </p:tgtEl>
                                        <p:attrNameLst>
                                          <p:attrName>style.visibility</p:attrName>
                                        </p:attrNameLst>
                                      </p:cBhvr>
                                      <p:to>
                                        <p:strVal val="visible"/>
                                      </p:to>
                                    </p:set>
                                    <p:animEffect transition="in" filter="fade">
                                      <p:cBhvr>
                                        <p:cTn id="31" dur="500"/>
                                        <p:tgtEl>
                                          <p:spTgt spid="46"/>
                                        </p:tgtEl>
                                      </p:cBhvr>
                                    </p:animEffect>
                                  </p:childTnLst>
                                </p:cTn>
                              </p:par>
                              <p:par>
                                <p:cTn id="32" presetID="10" presetClass="entr" presetSubtype="0" fill="hold" nodeType="withEffect">
                                  <p:stCondLst>
                                    <p:cond delay="0"/>
                                  </p:stCondLst>
                                  <p:childTnLst>
                                    <p:set>
                                      <p:cBhvr>
                                        <p:cTn id="33" dur="1" fill="hold">
                                          <p:stCondLst>
                                            <p:cond delay="0"/>
                                          </p:stCondLst>
                                        </p:cTn>
                                        <p:tgtEl>
                                          <p:spTgt spid="47"/>
                                        </p:tgtEl>
                                        <p:attrNameLst>
                                          <p:attrName>style.visibility</p:attrName>
                                        </p:attrNameLst>
                                      </p:cBhvr>
                                      <p:to>
                                        <p:strVal val="visible"/>
                                      </p:to>
                                    </p:set>
                                    <p:animEffect transition="in" filter="fade">
                                      <p:cBhvr>
                                        <p:cTn id="34" dur="500"/>
                                        <p:tgtEl>
                                          <p:spTgt spid="47"/>
                                        </p:tgtEl>
                                      </p:cBhvr>
                                    </p:animEffect>
                                  </p:childTnLst>
                                </p:cTn>
                              </p:par>
                              <p:par>
                                <p:cTn id="35" presetID="10" presetClass="entr" presetSubtype="0" fill="hold" nodeType="with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fade">
                                      <p:cBhvr>
                                        <p:cTn id="37" dur="500"/>
                                        <p:tgtEl>
                                          <p:spTgt spid="48"/>
                                        </p:tgtEl>
                                      </p:cBhvr>
                                    </p:animEffect>
                                  </p:childTnLst>
                                </p:cTn>
                              </p:par>
                              <p:par>
                                <p:cTn id="38" presetID="10" presetClass="entr" presetSubtype="0" fill="hold" nodeType="withEffect">
                                  <p:stCondLst>
                                    <p:cond delay="0"/>
                                  </p:stCondLst>
                                  <p:childTnLst>
                                    <p:set>
                                      <p:cBhvr>
                                        <p:cTn id="39" dur="1" fill="hold">
                                          <p:stCondLst>
                                            <p:cond delay="0"/>
                                          </p:stCondLst>
                                        </p:cTn>
                                        <p:tgtEl>
                                          <p:spTgt spid="49"/>
                                        </p:tgtEl>
                                        <p:attrNameLst>
                                          <p:attrName>style.visibility</p:attrName>
                                        </p:attrNameLst>
                                      </p:cBhvr>
                                      <p:to>
                                        <p:strVal val="visible"/>
                                      </p:to>
                                    </p:set>
                                    <p:animEffect transition="in" filter="fade">
                                      <p:cBhvr>
                                        <p:cTn id="40" dur="500"/>
                                        <p:tgtEl>
                                          <p:spTgt spid="49"/>
                                        </p:tgtEl>
                                      </p:cBhvr>
                                    </p:animEffect>
                                  </p:childTnLst>
                                </p:cTn>
                              </p:par>
                              <p:par>
                                <p:cTn id="41" presetID="10" presetClass="entr" presetSubtype="0" fill="hold" nodeType="withEffect">
                                  <p:stCondLst>
                                    <p:cond delay="0"/>
                                  </p:stCondLst>
                                  <p:childTnLst>
                                    <p:set>
                                      <p:cBhvr>
                                        <p:cTn id="42" dur="1" fill="hold">
                                          <p:stCondLst>
                                            <p:cond delay="0"/>
                                          </p:stCondLst>
                                        </p:cTn>
                                        <p:tgtEl>
                                          <p:spTgt spid="50"/>
                                        </p:tgtEl>
                                        <p:attrNameLst>
                                          <p:attrName>style.visibility</p:attrName>
                                        </p:attrNameLst>
                                      </p:cBhvr>
                                      <p:to>
                                        <p:strVal val="visible"/>
                                      </p:to>
                                    </p:set>
                                    <p:animEffect transition="in" filter="fade">
                                      <p:cBhvr>
                                        <p:cTn id="43" dur="500"/>
                                        <p:tgtEl>
                                          <p:spTgt spid="5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1"/>
                                        </p:tgtEl>
                                        <p:attrNameLst>
                                          <p:attrName>style.visibility</p:attrName>
                                        </p:attrNameLst>
                                      </p:cBhvr>
                                      <p:to>
                                        <p:strVal val="visible"/>
                                      </p:to>
                                    </p:set>
                                    <p:animEffect transition="in" filter="fade">
                                      <p:cBhvr>
                                        <p:cTn id="46" dur="500"/>
                                        <p:tgtEl>
                                          <p:spTgt spid="51"/>
                                        </p:tgtEl>
                                      </p:cBhvr>
                                    </p:animEffect>
                                  </p:childTnLst>
                                </p:cTn>
                              </p:par>
                              <p:par>
                                <p:cTn id="47" presetID="10" presetClass="entr" presetSubtype="0" fill="hold" nodeType="withEffect">
                                  <p:stCondLst>
                                    <p:cond delay="0"/>
                                  </p:stCondLst>
                                  <p:childTnLst>
                                    <p:set>
                                      <p:cBhvr>
                                        <p:cTn id="48" dur="1" fill="hold">
                                          <p:stCondLst>
                                            <p:cond delay="0"/>
                                          </p:stCondLst>
                                        </p:cTn>
                                        <p:tgtEl>
                                          <p:spTgt spid="52"/>
                                        </p:tgtEl>
                                        <p:attrNameLst>
                                          <p:attrName>style.visibility</p:attrName>
                                        </p:attrNameLst>
                                      </p:cBhvr>
                                      <p:to>
                                        <p:strVal val="visible"/>
                                      </p:to>
                                    </p:set>
                                    <p:animEffect transition="in" filter="fade">
                                      <p:cBhvr>
                                        <p:cTn id="49" dur="500"/>
                                        <p:tgtEl>
                                          <p:spTgt spid="5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3"/>
                                        </p:tgtEl>
                                        <p:attrNameLst>
                                          <p:attrName>style.visibility</p:attrName>
                                        </p:attrNameLst>
                                      </p:cBhvr>
                                      <p:to>
                                        <p:strVal val="visible"/>
                                      </p:to>
                                    </p:set>
                                    <p:animEffect transition="in" filter="fade">
                                      <p:cBhvr>
                                        <p:cTn id="52" dur="500"/>
                                        <p:tgtEl>
                                          <p:spTgt spid="53"/>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4"/>
                                        </p:tgtEl>
                                        <p:attrNameLst>
                                          <p:attrName>style.visibility</p:attrName>
                                        </p:attrNameLst>
                                      </p:cBhvr>
                                      <p:to>
                                        <p:strVal val="visible"/>
                                      </p:to>
                                    </p:set>
                                    <p:animEffect transition="in" filter="fade">
                                      <p:cBhvr>
                                        <p:cTn id="55" dur="500"/>
                                        <p:tgtEl>
                                          <p:spTgt spid="54"/>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55"/>
                                        </p:tgtEl>
                                        <p:attrNameLst>
                                          <p:attrName>style.visibility</p:attrName>
                                        </p:attrNameLst>
                                      </p:cBhvr>
                                      <p:to>
                                        <p:strVal val="visible"/>
                                      </p:to>
                                    </p:set>
                                    <p:animEffect transition="in" filter="fade">
                                      <p:cBhvr>
                                        <p:cTn id="58" dur="500"/>
                                        <p:tgtEl>
                                          <p:spTgt spid="5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56"/>
                                        </p:tgtEl>
                                        <p:attrNameLst>
                                          <p:attrName>style.visibility</p:attrName>
                                        </p:attrNameLst>
                                      </p:cBhvr>
                                      <p:to>
                                        <p:strVal val="visible"/>
                                      </p:to>
                                    </p:set>
                                    <p:animEffect transition="in" filter="fade">
                                      <p:cBhvr>
                                        <p:cTn id="61" dur="500"/>
                                        <p:tgtEl>
                                          <p:spTgt spid="56"/>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57"/>
                                        </p:tgtEl>
                                        <p:attrNameLst>
                                          <p:attrName>style.visibility</p:attrName>
                                        </p:attrNameLst>
                                      </p:cBhvr>
                                      <p:to>
                                        <p:strVal val="visible"/>
                                      </p:to>
                                    </p:set>
                                    <p:animEffect transition="in" filter="fade">
                                      <p:cBhvr>
                                        <p:cTn id="64"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animBg="1"/>
      <p:bldP spid="42" grpId="0" animBg="1"/>
      <p:bldP spid="43" grpId="0" animBg="1"/>
      <p:bldP spid="44" grpId="0" animBg="1"/>
      <p:bldP spid="51" grpId="0" animBg="1"/>
      <p:bldP spid="53" grpId="0"/>
      <p:bldP spid="54" grpId="0"/>
      <p:bldP spid="55" grpId="0"/>
      <p:bldP spid="56" grpId="0"/>
      <p:bldP spid="5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AAFB0FC-CD89-244E-92CC-32B1AAD79321}"/>
              </a:ext>
            </a:extLst>
          </p:cNvPr>
          <p:cNvSpPr>
            <a:spLocks noGrp="1"/>
          </p:cNvSpPr>
          <p:nvPr>
            <p:ph type="sldNum" sz="quarter" idx="12"/>
          </p:nvPr>
        </p:nvSpPr>
        <p:spPr/>
        <p:txBody>
          <a:bodyPr/>
          <a:lstStyle/>
          <a:p>
            <a:fld id="{4E77BC79-9480-1042-96E1-82B94DA0811E}" type="slidenum">
              <a:rPr lang="en-US" smtClean="0"/>
              <a:t>49</a:t>
            </a:fld>
            <a:endParaRPr lang="en-US"/>
          </a:p>
        </p:txBody>
      </p:sp>
      <p:sp>
        <p:nvSpPr>
          <p:cNvPr id="3" name="Title 2">
            <a:extLst>
              <a:ext uri="{FF2B5EF4-FFF2-40B4-BE49-F238E27FC236}">
                <a16:creationId xmlns:a16="http://schemas.microsoft.com/office/drawing/2014/main" id="{3AB60283-13D7-9142-BF27-AFD52B7E6D00}"/>
              </a:ext>
            </a:extLst>
          </p:cNvPr>
          <p:cNvSpPr>
            <a:spLocks noGrp="1"/>
          </p:cNvSpPr>
          <p:nvPr>
            <p:ph type="title"/>
          </p:nvPr>
        </p:nvSpPr>
        <p:spPr/>
        <p:txBody>
          <a:bodyPr/>
          <a:lstStyle/>
          <a:p>
            <a:r>
              <a:rPr lang="en-US" dirty="0"/>
              <a:t>Binary Search Tree</a:t>
            </a:r>
          </a:p>
        </p:txBody>
      </p:sp>
      <p:sp>
        <p:nvSpPr>
          <p:cNvPr id="5" name="內容版面配置區 2">
            <a:extLst>
              <a:ext uri="{FF2B5EF4-FFF2-40B4-BE49-F238E27FC236}">
                <a16:creationId xmlns:a16="http://schemas.microsoft.com/office/drawing/2014/main" id="{D6EB82DF-5A1B-9248-8338-6F0A438A3127}"/>
              </a:ext>
            </a:extLst>
          </p:cNvPr>
          <p:cNvSpPr txBox="1">
            <a:spLocks/>
          </p:cNvSpPr>
          <p:nvPr/>
        </p:nvSpPr>
        <p:spPr>
          <a:xfrm>
            <a:off x="628650" y="1338253"/>
            <a:ext cx="7886700" cy="4543444"/>
          </a:xfrm>
          <a:prstGeom prst="rect">
            <a:avLst/>
          </a:prstGeom>
        </p:spPr>
        <p:txBody>
          <a:bodyPr vert="horz" lIns="91440" tIns="45720" rIns="91440" bIns="45720" rtlCol="0">
            <a:normAutofit/>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TW">
                <a:ea typeface="新細明體" charset="-120"/>
              </a:rPr>
              <a:t>Key property</a:t>
            </a:r>
          </a:p>
          <a:p>
            <a:pPr lvl="1"/>
            <a:r>
              <a:rPr lang="en-US" altLang="zh-TW">
                <a:ea typeface="新細明體" charset="-120"/>
              </a:rPr>
              <a:t>Value at node</a:t>
            </a:r>
          </a:p>
          <a:p>
            <a:pPr lvl="2"/>
            <a:r>
              <a:rPr lang="en-US" altLang="zh-TW">
                <a:ea typeface="新細明體" charset="-120"/>
              </a:rPr>
              <a:t>Smaller values in left subtree</a:t>
            </a:r>
          </a:p>
          <a:p>
            <a:pPr lvl="2"/>
            <a:r>
              <a:rPr lang="en-US" altLang="zh-TW">
                <a:ea typeface="新細明體" charset="-120"/>
              </a:rPr>
              <a:t>Larger values in right subtree</a:t>
            </a:r>
          </a:p>
          <a:p>
            <a:pPr lvl="1"/>
            <a:r>
              <a:rPr lang="en-US" altLang="zh-TW">
                <a:ea typeface="新細明體" charset="-120"/>
              </a:rPr>
              <a:t>Example</a:t>
            </a:r>
          </a:p>
          <a:p>
            <a:pPr lvl="2"/>
            <a:r>
              <a:rPr lang="en-US" altLang="zh-TW">
                <a:solidFill>
                  <a:srgbClr val="FF3300"/>
                </a:solidFill>
                <a:ea typeface="新細明體" charset="-120"/>
              </a:rPr>
              <a:t>X </a:t>
            </a:r>
            <a:r>
              <a:rPr lang="en-US" altLang="zh-TW">
                <a:solidFill>
                  <a:schemeClr val="tx2"/>
                </a:solidFill>
                <a:ea typeface="新細明體" charset="-120"/>
              </a:rPr>
              <a:t>&gt;</a:t>
            </a:r>
            <a:r>
              <a:rPr lang="en-US" altLang="zh-TW">
                <a:solidFill>
                  <a:srgbClr val="FF3300"/>
                </a:solidFill>
                <a:ea typeface="新細明體" charset="-120"/>
              </a:rPr>
              <a:t> Y</a:t>
            </a:r>
          </a:p>
          <a:p>
            <a:pPr lvl="2"/>
            <a:r>
              <a:rPr lang="en-US" altLang="zh-TW">
                <a:solidFill>
                  <a:srgbClr val="FF3300"/>
                </a:solidFill>
                <a:ea typeface="新細明體" charset="-120"/>
              </a:rPr>
              <a:t>X </a:t>
            </a:r>
            <a:r>
              <a:rPr lang="en-US" altLang="zh-TW">
                <a:solidFill>
                  <a:schemeClr val="tx2"/>
                </a:solidFill>
                <a:ea typeface="新細明體" charset="-120"/>
              </a:rPr>
              <a:t>&lt;</a:t>
            </a:r>
            <a:r>
              <a:rPr lang="en-US" altLang="zh-TW">
                <a:solidFill>
                  <a:srgbClr val="FF3300"/>
                </a:solidFill>
                <a:ea typeface="新細明體" charset="-120"/>
              </a:rPr>
              <a:t> Z</a:t>
            </a:r>
          </a:p>
          <a:p>
            <a:pPr lvl="1" algn="just"/>
            <a:endParaRPr lang="en-US" altLang="zh-TW">
              <a:solidFill>
                <a:schemeClr val="accent5">
                  <a:lumMod val="75000"/>
                </a:schemeClr>
              </a:solidFill>
            </a:endParaRPr>
          </a:p>
          <a:p>
            <a:pPr lvl="1" algn="just"/>
            <a:endParaRPr lang="en-US" altLang="zh-TW" dirty="0">
              <a:solidFill>
                <a:schemeClr val="accent5">
                  <a:lumMod val="75000"/>
                </a:schemeClr>
              </a:solidFill>
            </a:endParaRPr>
          </a:p>
        </p:txBody>
      </p:sp>
      <p:sp>
        <p:nvSpPr>
          <p:cNvPr id="6" name="Oval 4">
            <a:extLst>
              <a:ext uri="{FF2B5EF4-FFF2-40B4-BE49-F238E27FC236}">
                <a16:creationId xmlns:a16="http://schemas.microsoft.com/office/drawing/2014/main" id="{3777DE24-1539-144A-970E-ABDEE4BCB739}"/>
              </a:ext>
            </a:extLst>
          </p:cNvPr>
          <p:cNvSpPr>
            <a:spLocks noChangeArrowheads="1"/>
          </p:cNvSpPr>
          <p:nvPr/>
        </p:nvSpPr>
        <p:spPr bwMode="auto">
          <a:xfrm>
            <a:off x="3810000" y="3429000"/>
            <a:ext cx="1238250" cy="889000"/>
          </a:xfrm>
          <a:prstGeom prst="ellipse">
            <a:avLst/>
          </a:prstGeom>
          <a:noFill/>
          <a:ln w="57150">
            <a:solidFill>
              <a:schemeClr val="tx1"/>
            </a:solidFill>
            <a:round/>
            <a:headEnd/>
            <a:tailEnd/>
          </a:ln>
          <a:effectLst/>
        </p:spPr>
        <p:txBody>
          <a:bodyPr wrap="none" anchor="ctr"/>
          <a:lstStyle/>
          <a:p>
            <a:endParaRPr lang="zh-TW" altLang="en-US"/>
          </a:p>
        </p:txBody>
      </p:sp>
      <p:sp>
        <p:nvSpPr>
          <p:cNvPr id="7" name="Oval 5">
            <a:extLst>
              <a:ext uri="{FF2B5EF4-FFF2-40B4-BE49-F238E27FC236}">
                <a16:creationId xmlns:a16="http://schemas.microsoft.com/office/drawing/2014/main" id="{46E37FF5-0EF8-3244-97FA-10EAF9C9F26C}"/>
              </a:ext>
            </a:extLst>
          </p:cNvPr>
          <p:cNvSpPr>
            <a:spLocks noChangeArrowheads="1"/>
          </p:cNvSpPr>
          <p:nvPr/>
        </p:nvSpPr>
        <p:spPr bwMode="auto">
          <a:xfrm>
            <a:off x="2971800" y="4981575"/>
            <a:ext cx="1238250" cy="889000"/>
          </a:xfrm>
          <a:prstGeom prst="ellipse">
            <a:avLst/>
          </a:prstGeom>
          <a:noFill/>
          <a:ln w="57150">
            <a:solidFill>
              <a:schemeClr val="tx1"/>
            </a:solidFill>
            <a:round/>
            <a:headEnd/>
            <a:tailEnd/>
          </a:ln>
          <a:effectLst/>
        </p:spPr>
        <p:txBody>
          <a:bodyPr wrap="none" anchor="ctr"/>
          <a:lstStyle/>
          <a:p>
            <a:endParaRPr lang="zh-TW" altLang="en-US"/>
          </a:p>
        </p:txBody>
      </p:sp>
      <p:sp>
        <p:nvSpPr>
          <p:cNvPr id="8" name="Oval 6">
            <a:extLst>
              <a:ext uri="{FF2B5EF4-FFF2-40B4-BE49-F238E27FC236}">
                <a16:creationId xmlns:a16="http://schemas.microsoft.com/office/drawing/2014/main" id="{E7EFDAB9-77CA-F94D-8E05-223D8CCE3D2F}"/>
              </a:ext>
            </a:extLst>
          </p:cNvPr>
          <p:cNvSpPr>
            <a:spLocks noChangeArrowheads="1"/>
          </p:cNvSpPr>
          <p:nvPr/>
        </p:nvSpPr>
        <p:spPr bwMode="auto">
          <a:xfrm>
            <a:off x="4953000" y="5057775"/>
            <a:ext cx="1238250" cy="889000"/>
          </a:xfrm>
          <a:prstGeom prst="ellipse">
            <a:avLst/>
          </a:prstGeom>
          <a:noFill/>
          <a:ln w="57150">
            <a:solidFill>
              <a:schemeClr val="tx1"/>
            </a:solidFill>
            <a:round/>
            <a:headEnd/>
            <a:tailEnd/>
          </a:ln>
          <a:effectLst/>
        </p:spPr>
        <p:txBody>
          <a:bodyPr wrap="none" anchor="ctr"/>
          <a:lstStyle/>
          <a:p>
            <a:endParaRPr lang="zh-TW" altLang="en-US"/>
          </a:p>
        </p:txBody>
      </p:sp>
      <p:cxnSp>
        <p:nvCxnSpPr>
          <p:cNvPr id="9" name="AutoShape 7">
            <a:extLst>
              <a:ext uri="{FF2B5EF4-FFF2-40B4-BE49-F238E27FC236}">
                <a16:creationId xmlns:a16="http://schemas.microsoft.com/office/drawing/2014/main" id="{D4B4F598-0D5C-F54A-9F4D-F8690D2C4D10}"/>
              </a:ext>
            </a:extLst>
          </p:cNvPr>
          <p:cNvCxnSpPr>
            <a:cxnSpLocks noChangeShapeType="1"/>
            <a:stCxn id="6" idx="4"/>
            <a:endCxn id="8" idx="0"/>
          </p:cNvCxnSpPr>
          <p:nvPr/>
        </p:nvCxnSpPr>
        <p:spPr bwMode="auto">
          <a:xfrm>
            <a:off x="4429125" y="4346575"/>
            <a:ext cx="1143000" cy="682625"/>
          </a:xfrm>
          <a:prstGeom prst="straightConnector1">
            <a:avLst/>
          </a:prstGeom>
          <a:noFill/>
          <a:ln w="50800">
            <a:solidFill>
              <a:srgbClr val="0000FF"/>
            </a:solidFill>
            <a:round/>
            <a:headEnd/>
            <a:tailEnd type="triangle" w="med" len="med"/>
          </a:ln>
          <a:effectLst/>
        </p:spPr>
      </p:cxnSp>
      <p:cxnSp>
        <p:nvCxnSpPr>
          <p:cNvPr id="10" name="AutoShape 8">
            <a:extLst>
              <a:ext uri="{FF2B5EF4-FFF2-40B4-BE49-F238E27FC236}">
                <a16:creationId xmlns:a16="http://schemas.microsoft.com/office/drawing/2014/main" id="{A82AD820-4A75-F047-8494-B4E59CEC0ED0}"/>
              </a:ext>
            </a:extLst>
          </p:cNvPr>
          <p:cNvCxnSpPr>
            <a:cxnSpLocks noChangeShapeType="1"/>
            <a:stCxn id="6" idx="4"/>
            <a:endCxn id="7" idx="0"/>
          </p:cNvCxnSpPr>
          <p:nvPr/>
        </p:nvCxnSpPr>
        <p:spPr bwMode="auto">
          <a:xfrm flipH="1">
            <a:off x="3590925" y="4346575"/>
            <a:ext cx="838200" cy="606425"/>
          </a:xfrm>
          <a:prstGeom prst="straightConnector1">
            <a:avLst/>
          </a:prstGeom>
          <a:noFill/>
          <a:ln w="50800">
            <a:solidFill>
              <a:srgbClr val="0000FF"/>
            </a:solidFill>
            <a:round/>
            <a:headEnd/>
            <a:tailEnd type="triangle" w="med" len="med"/>
          </a:ln>
          <a:effectLst/>
        </p:spPr>
      </p:cxnSp>
      <p:sp>
        <p:nvSpPr>
          <p:cNvPr id="11" name="Text Box 9">
            <a:extLst>
              <a:ext uri="{FF2B5EF4-FFF2-40B4-BE49-F238E27FC236}">
                <a16:creationId xmlns:a16="http://schemas.microsoft.com/office/drawing/2014/main" id="{C40E13C8-7485-F44B-9501-2430EAF7E5C7}"/>
              </a:ext>
            </a:extLst>
          </p:cNvPr>
          <p:cNvSpPr txBox="1">
            <a:spLocks noChangeArrowheads="1"/>
          </p:cNvSpPr>
          <p:nvPr/>
        </p:nvSpPr>
        <p:spPr bwMode="auto">
          <a:xfrm>
            <a:off x="3200400" y="5210175"/>
            <a:ext cx="619125"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Y</a:t>
            </a:r>
          </a:p>
        </p:txBody>
      </p:sp>
      <p:sp>
        <p:nvSpPr>
          <p:cNvPr id="12" name="Text Box 10">
            <a:extLst>
              <a:ext uri="{FF2B5EF4-FFF2-40B4-BE49-F238E27FC236}">
                <a16:creationId xmlns:a16="http://schemas.microsoft.com/office/drawing/2014/main" id="{E778B919-1EC2-AD40-A7F2-58C2AF9E5ECB}"/>
              </a:ext>
            </a:extLst>
          </p:cNvPr>
          <p:cNvSpPr txBox="1">
            <a:spLocks noChangeArrowheads="1"/>
          </p:cNvSpPr>
          <p:nvPr/>
        </p:nvSpPr>
        <p:spPr bwMode="auto">
          <a:xfrm>
            <a:off x="3962400" y="3609975"/>
            <a:ext cx="866775"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X</a:t>
            </a:r>
          </a:p>
        </p:txBody>
      </p:sp>
      <p:sp>
        <p:nvSpPr>
          <p:cNvPr id="13" name="Text Box 11">
            <a:extLst>
              <a:ext uri="{FF2B5EF4-FFF2-40B4-BE49-F238E27FC236}">
                <a16:creationId xmlns:a16="http://schemas.microsoft.com/office/drawing/2014/main" id="{2F6DD7B5-9734-FE43-8E0F-652D58A8AAB2}"/>
              </a:ext>
            </a:extLst>
          </p:cNvPr>
          <p:cNvSpPr txBox="1">
            <a:spLocks noChangeArrowheads="1"/>
          </p:cNvSpPr>
          <p:nvPr/>
        </p:nvSpPr>
        <p:spPr bwMode="auto">
          <a:xfrm>
            <a:off x="5105400" y="5286375"/>
            <a:ext cx="9906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Z</a:t>
            </a:r>
          </a:p>
        </p:txBody>
      </p:sp>
      <p:sp>
        <p:nvSpPr>
          <p:cNvPr id="14" name="TextBox 13">
            <a:extLst>
              <a:ext uri="{FF2B5EF4-FFF2-40B4-BE49-F238E27FC236}">
                <a16:creationId xmlns:a16="http://schemas.microsoft.com/office/drawing/2014/main" id="{C93A06E2-AE7A-9246-BB4C-E201B8C6270F}"/>
              </a:ext>
            </a:extLst>
          </p:cNvPr>
          <p:cNvSpPr txBox="1"/>
          <p:nvPr/>
        </p:nvSpPr>
        <p:spPr>
          <a:xfrm>
            <a:off x="6083808" y="1800225"/>
            <a:ext cx="2419350" cy="1477328"/>
          </a:xfrm>
          <a:prstGeom prst="rect">
            <a:avLst/>
          </a:prstGeom>
          <a:noFill/>
        </p:spPr>
        <p:txBody>
          <a:bodyPr wrap="square" rtlCol="0">
            <a:spAutoFit/>
          </a:bodyPr>
          <a:lstStyle/>
          <a:p>
            <a:r>
              <a:rPr lang="en-US" dirty="0"/>
              <a:t>struct Node {</a:t>
            </a:r>
          </a:p>
          <a:p>
            <a:r>
              <a:rPr lang="en-US" dirty="0"/>
              <a:t>    int value;</a:t>
            </a:r>
          </a:p>
          <a:p>
            <a:r>
              <a:rPr lang="en-US" dirty="0"/>
              <a:t>    Node* </a:t>
            </a:r>
            <a:r>
              <a:rPr lang="en-US" dirty="0" err="1"/>
              <a:t>right_child</a:t>
            </a:r>
            <a:r>
              <a:rPr lang="en-US" dirty="0"/>
              <a:t>;</a:t>
            </a:r>
          </a:p>
          <a:p>
            <a:r>
              <a:rPr lang="en-US" dirty="0"/>
              <a:t>    Node* </a:t>
            </a:r>
            <a:r>
              <a:rPr lang="en-US" dirty="0" err="1"/>
              <a:t>left_child</a:t>
            </a:r>
            <a:r>
              <a:rPr lang="en-US" dirty="0"/>
              <a:t>;</a:t>
            </a:r>
          </a:p>
          <a:p>
            <a:r>
              <a:rPr lang="en-US" dirty="0"/>
              <a:t>}</a:t>
            </a:r>
          </a:p>
        </p:txBody>
      </p:sp>
    </p:spTree>
    <p:extLst>
      <p:ext uri="{BB962C8B-B14F-4D97-AF65-F5344CB8AC3E}">
        <p14:creationId xmlns:p14="http://schemas.microsoft.com/office/powerpoint/2010/main" val="1328461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1" grpId="0"/>
      <p:bldP spid="12"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9024037-C4D9-3748-9E24-AFF008BC6E80}"/>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717FFE34-433C-DC47-BF18-B8BEF90383F0}"/>
              </a:ext>
            </a:extLst>
          </p:cNvPr>
          <p:cNvSpPr>
            <a:spLocks noGrp="1"/>
          </p:cNvSpPr>
          <p:nvPr>
            <p:ph type="title"/>
          </p:nvPr>
        </p:nvSpPr>
        <p:spPr/>
        <p:txBody>
          <a:bodyPr/>
          <a:lstStyle/>
          <a:p>
            <a:r>
              <a:rPr lang="en-US" dirty="0"/>
              <a:t>Disjoin Set Implementation</a:t>
            </a:r>
          </a:p>
        </p:txBody>
      </p:sp>
      <p:sp>
        <p:nvSpPr>
          <p:cNvPr id="4" name="Content Placeholder 3">
            <a:extLst>
              <a:ext uri="{FF2B5EF4-FFF2-40B4-BE49-F238E27FC236}">
                <a16:creationId xmlns:a16="http://schemas.microsoft.com/office/drawing/2014/main" id="{77A2C977-AB85-2845-97BB-90E5C99321E1}"/>
              </a:ext>
            </a:extLst>
          </p:cNvPr>
          <p:cNvSpPr>
            <a:spLocks noGrp="1"/>
          </p:cNvSpPr>
          <p:nvPr>
            <p:ph idx="1"/>
          </p:nvPr>
        </p:nvSpPr>
        <p:spPr/>
        <p:txBody>
          <a:bodyPr/>
          <a:lstStyle/>
          <a:p>
            <a:r>
              <a:rPr lang="en-US" altLang="zh-TW" dirty="0"/>
              <a:t>Forest Implementation</a:t>
            </a:r>
          </a:p>
          <a:p>
            <a:endParaRPr lang="en-US" dirty="0"/>
          </a:p>
          <a:p>
            <a:endParaRPr lang="en-US" dirty="0"/>
          </a:p>
        </p:txBody>
      </p:sp>
      <p:sp>
        <p:nvSpPr>
          <p:cNvPr id="5" name="Text Box 6">
            <a:extLst>
              <a:ext uri="{FF2B5EF4-FFF2-40B4-BE49-F238E27FC236}">
                <a16:creationId xmlns:a16="http://schemas.microsoft.com/office/drawing/2014/main" id="{D209C7A2-9A43-BD4C-A77B-D720128E0D94}"/>
              </a:ext>
            </a:extLst>
          </p:cNvPr>
          <p:cNvSpPr txBox="1">
            <a:spLocks noChangeArrowheads="1"/>
          </p:cNvSpPr>
          <p:nvPr/>
        </p:nvSpPr>
        <p:spPr bwMode="auto">
          <a:xfrm>
            <a:off x="1481946" y="2157412"/>
            <a:ext cx="309562" cy="366713"/>
          </a:xfrm>
          <a:prstGeom prst="rect">
            <a:avLst/>
          </a:prstGeom>
          <a:noFill/>
          <a:ln w="9525">
            <a:noFill/>
            <a:miter lim="800000"/>
            <a:headEnd/>
            <a:tailEnd/>
          </a:ln>
          <a:effectLst/>
        </p:spPr>
        <p:txBody>
          <a:bodyPr wrap="none">
            <a:spAutoFit/>
          </a:bodyPr>
          <a:lstStyle/>
          <a:p>
            <a:r>
              <a:rPr lang="en-US" altLang="zh-TW" sz="1800" dirty="0">
                <a:solidFill>
                  <a:srgbClr val="000099"/>
                </a:solidFill>
              </a:rPr>
              <a:t>2</a:t>
            </a:r>
          </a:p>
        </p:txBody>
      </p:sp>
      <p:sp>
        <p:nvSpPr>
          <p:cNvPr id="6" name="Text Box 47">
            <a:extLst>
              <a:ext uri="{FF2B5EF4-FFF2-40B4-BE49-F238E27FC236}">
                <a16:creationId xmlns:a16="http://schemas.microsoft.com/office/drawing/2014/main" id="{F864D8D5-845B-C341-8332-7132956DAD17}"/>
              </a:ext>
            </a:extLst>
          </p:cNvPr>
          <p:cNvSpPr txBox="1">
            <a:spLocks noChangeArrowheads="1"/>
          </p:cNvSpPr>
          <p:nvPr/>
        </p:nvSpPr>
        <p:spPr bwMode="auto">
          <a:xfrm>
            <a:off x="1100946" y="2767012"/>
            <a:ext cx="309562" cy="366713"/>
          </a:xfrm>
          <a:prstGeom prst="rect">
            <a:avLst/>
          </a:prstGeom>
          <a:noFill/>
          <a:ln w="9525">
            <a:noFill/>
            <a:miter lim="800000"/>
            <a:headEnd/>
            <a:tailEnd/>
          </a:ln>
          <a:effectLst/>
        </p:spPr>
        <p:txBody>
          <a:bodyPr wrap="none">
            <a:spAutoFit/>
          </a:bodyPr>
          <a:lstStyle/>
          <a:p>
            <a:r>
              <a:rPr lang="en-US" altLang="zh-TW" sz="1800">
                <a:solidFill>
                  <a:srgbClr val="000099"/>
                </a:solidFill>
              </a:rPr>
              <a:t>1</a:t>
            </a:r>
          </a:p>
        </p:txBody>
      </p:sp>
      <p:sp>
        <p:nvSpPr>
          <p:cNvPr id="7" name="Line 48">
            <a:extLst>
              <a:ext uri="{FF2B5EF4-FFF2-40B4-BE49-F238E27FC236}">
                <a16:creationId xmlns:a16="http://schemas.microsoft.com/office/drawing/2014/main" id="{289EF32F-1A58-5943-B212-77E100A46421}"/>
              </a:ext>
            </a:extLst>
          </p:cNvPr>
          <p:cNvSpPr>
            <a:spLocks noChangeShapeType="1"/>
          </p:cNvSpPr>
          <p:nvPr/>
        </p:nvSpPr>
        <p:spPr bwMode="auto">
          <a:xfrm flipH="1">
            <a:off x="1329546" y="2528887"/>
            <a:ext cx="152400" cy="228600"/>
          </a:xfrm>
          <a:prstGeom prst="line">
            <a:avLst/>
          </a:prstGeom>
          <a:noFill/>
          <a:ln w="28575">
            <a:solidFill>
              <a:srgbClr val="000099"/>
            </a:solidFill>
            <a:round/>
            <a:headEnd/>
            <a:tailEnd/>
          </a:ln>
          <a:effectLst/>
        </p:spPr>
        <p:txBody>
          <a:bodyPr wrap="none"/>
          <a:lstStyle/>
          <a:p>
            <a:endParaRPr lang="zh-TW" altLang="en-US"/>
          </a:p>
        </p:txBody>
      </p:sp>
      <p:sp>
        <p:nvSpPr>
          <p:cNvPr id="8" name="Line 49">
            <a:extLst>
              <a:ext uri="{FF2B5EF4-FFF2-40B4-BE49-F238E27FC236}">
                <a16:creationId xmlns:a16="http://schemas.microsoft.com/office/drawing/2014/main" id="{9E8A10D8-F9B2-7D46-9760-85CA33D9C491}"/>
              </a:ext>
            </a:extLst>
          </p:cNvPr>
          <p:cNvSpPr>
            <a:spLocks noChangeShapeType="1"/>
          </p:cNvSpPr>
          <p:nvPr/>
        </p:nvSpPr>
        <p:spPr bwMode="auto">
          <a:xfrm>
            <a:off x="1786746" y="2538412"/>
            <a:ext cx="152400" cy="228600"/>
          </a:xfrm>
          <a:prstGeom prst="line">
            <a:avLst/>
          </a:prstGeom>
          <a:noFill/>
          <a:ln w="28575">
            <a:solidFill>
              <a:srgbClr val="000099"/>
            </a:solidFill>
            <a:round/>
            <a:headEnd/>
            <a:tailEnd/>
          </a:ln>
          <a:effectLst/>
        </p:spPr>
        <p:txBody>
          <a:bodyPr wrap="none"/>
          <a:lstStyle/>
          <a:p>
            <a:endParaRPr lang="zh-TW" altLang="en-US"/>
          </a:p>
        </p:txBody>
      </p:sp>
      <p:sp>
        <p:nvSpPr>
          <p:cNvPr id="9" name="Text Box 50">
            <a:extLst>
              <a:ext uri="{FF2B5EF4-FFF2-40B4-BE49-F238E27FC236}">
                <a16:creationId xmlns:a16="http://schemas.microsoft.com/office/drawing/2014/main" id="{16BFDF93-6BEC-904C-86FA-A5F9DCA8871E}"/>
              </a:ext>
            </a:extLst>
          </p:cNvPr>
          <p:cNvSpPr txBox="1">
            <a:spLocks noChangeArrowheads="1"/>
          </p:cNvSpPr>
          <p:nvPr/>
        </p:nvSpPr>
        <p:spPr bwMode="auto">
          <a:xfrm>
            <a:off x="1786746" y="2767012"/>
            <a:ext cx="309562" cy="366713"/>
          </a:xfrm>
          <a:prstGeom prst="rect">
            <a:avLst/>
          </a:prstGeom>
          <a:noFill/>
          <a:ln w="9525">
            <a:noFill/>
            <a:miter lim="800000"/>
            <a:headEnd/>
            <a:tailEnd/>
          </a:ln>
          <a:effectLst/>
        </p:spPr>
        <p:txBody>
          <a:bodyPr wrap="none">
            <a:spAutoFit/>
          </a:bodyPr>
          <a:lstStyle/>
          <a:p>
            <a:r>
              <a:rPr lang="en-US" altLang="zh-TW" sz="1800">
                <a:solidFill>
                  <a:srgbClr val="000099"/>
                </a:solidFill>
              </a:rPr>
              <a:t>3</a:t>
            </a:r>
          </a:p>
        </p:txBody>
      </p:sp>
      <p:sp>
        <p:nvSpPr>
          <p:cNvPr id="10" name="Text Box 51">
            <a:extLst>
              <a:ext uri="{FF2B5EF4-FFF2-40B4-BE49-F238E27FC236}">
                <a16:creationId xmlns:a16="http://schemas.microsoft.com/office/drawing/2014/main" id="{25A1B404-0650-8B4A-83B4-A2F68284F4D0}"/>
              </a:ext>
            </a:extLst>
          </p:cNvPr>
          <p:cNvSpPr txBox="1">
            <a:spLocks noChangeArrowheads="1"/>
          </p:cNvSpPr>
          <p:nvPr/>
        </p:nvSpPr>
        <p:spPr bwMode="auto">
          <a:xfrm>
            <a:off x="2472546" y="2157412"/>
            <a:ext cx="309562" cy="366713"/>
          </a:xfrm>
          <a:prstGeom prst="rect">
            <a:avLst/>
          </a:prstGeom>
          <a:noFill/>
          <a:ln w="9525">
            <a:noFill/>
            <a:miter lim="800000"/>
            <a:headEnd/>
            <a:tailEnd/>
          </a:ln>
          <a:effectLst/>
        </p:spPr>
        <p:txBody>
          <a:bodyPr wrap="none">
            <a:spAutoFit/>
          </a:bodyPr>
          <a:lstStyle/>
          <a:p>
            <a:r>
              <a:rPr lang="en-US" altLang="zh-TW" sz="1800" dirty="0">
                <a:solidFill>
                  <a:srgbClr val="000099"/>
                </a:solidFill>
              </a:rPr>
              <a:t>5</a:t>
            </a:r>
          </a:p>
        </p:txBody>
      </p:sp>
      <p:sp>
        <p:nvSpPr>
          <p:cNvPr id="11" name="Line 52">
            <a:extLst>
              <a:ext uri="{FF2B5EF4-FFF2-40B4-BE49-F238E27FC236}">
                <a16:creationId xmlns:a16="http://schemas.microsoft.com/office/drawing/2014/main" id="{3EA387D4-0AA8-744B-8826-28069FC85E4A}"/>
              </a:ext>
            </a:extLst>
          </p:cNvPr>
          <p:cNvSpPr>
            <a:spLocks noChangeShapeType="1"/>
          </p:cNvSpPr>
          <p:nvPr/>
        </p:nvSpPr>
        <p:spPr bwMode="auto">
          <a:xfrm>
            <a:off x="2624946" y="2538412"/>
            <a:ext cx="4762" cy="300038"/>
          </a:xfrm>
          <a:prstGeom prst="line">
            <a:avLst/>
          </a:prstGeom>
          <a:noFill/>
          <a:ln w="28575">
            <a:solidFill>
              <a:srgbClr val="000099"/>
            </a:solidFill>
            <a:round/>
            <a:headEnd/>
            <a:tailEnd/>
          </a:ln>
          <a:effectLst/>
        </p:spPr>
        <p:txBody>
          <a:bodyPr wrap="none"/>
          <a:lstStyle/>
          <a:p>
            <a:endParaRPr lang="zh-TW" altLang="en-US"/>
          </a:p>
        </p:txBody>
      </p:sp>
      <p:sp>
        <p:nvSpPr>
          <p:cNvPr id="12" name="Text Box 53">
            <a:extLst>
              <a:ext uri="{FF2B5EF4-FFF2-40B4-BE49-F238E27FC236}">
                <a16:creationId xmlns:a16="http://schemas.microsoft.com/office/drawing/2014/main" id="{0EED3F48-3651-1941-855D-B55C53B6830A}"/>
              </a:ext>
            </a:extLst>
          </p:cNvPr>
          <p:cNvSpPr txBox="1">
            <a:spLocks noChangeArrowheads="1"/>
          </p:cNvSpPr>
          <p:nvPr/>
        </p:nvSpPr>
        <p:spPr bwMode="auto">
          <a:xfrm>
            <a:off x="2472546" y="2767012"/>
            <a:ext cx="309562" cy="366713"/>
          </a:xfrm>
          <a:prstGeom prst="rect">
            <a:avLst/>
          </a:prstGeom>
          <a:noFill/>
          <a:ln w="9525">
            <a:noFill/>
            <a:miter lim="800000"/>
            <a:headEnd/>
            <a:tailEnd/>
          </a:ln>
          <a:effectLst/>
        </p:spPr>
        <p:txBody>
          <a:bodyPr wrap="none">
            <a:spAutoFit/>
          </a:bodyPr>
          <a:lstStyle/>
          <a:p>
            <a:r>
              <a:rPr lang="en-US" altLang="zh-TW" sz="1800">
                <a:solidFill>
                  <a:srgbClr val="000099"/>
                </a:solidFill>
              </a:rPr>
              <a:t>4</a:t>
            </a:r>
          </a:p>
        </p:txBody>
      </p:sp>
      <p:sp>
        <p:nvSpPr>
          <p:cNvPr id="13" name="Text Box 54">
            <a:extLst>
              <a:ext uri="{FF2B5EF4-FFF2-40B4-BE49-F238E27FC236}">
                <a16:creationId xmlns:a16="http://schemas.microsoft.com/office/drawing/2014/main" id="{E04595F5-F27F-F644-BEBF-C1D9BF852ED3}"/>
              </a:ext>
            </a:extLst>
          </p:cNvPr>
          <p:cNvSpPr txBox="1">
            <a:spLocks noChangeArrowheads="1"/>
          </p:cNvSpPr>
          <p:nvPr/>
        </p:nvSpPr>
        <p:spPr bwMode="auto">
          <a:xfrm>
            <a:off x="3229783" y="2171700"/>
            <a:ext cx="309563" cy="366712"/>
          </a:xfrm>
          <a:prstGeom prst="rect">
            <a:avLst/>
          </a:prstGeom>
          <a:noFill/>
          <a:ln w="9525">
            <a:noFill/>
            <a:miter lim="800000"/>
            <a:headEnd/>
            <a:tailEnd/>
          </a:ln>
          <a:effectLst/>
        </p:spPr>
        <p:txBody>
          <a:bodyPr wrap="none">
            <a:spAutoFit/>
          </a:bodyPr>
          <a:lstStyle/>
          <a:p>
            <a:r>
              <a:rPr lang="en-US" altLang="zh-TW" sz="1800">
                <a:solidFill>
                  <a:srgbClr val="000099"/>
                </a:solidFill>
              </a:rPr>
              <a:t>6</a:t>
            </a:r>
          </a:p>
        </p:txBody>
      </p:sp>
      <p:sp>
        <p:nvSpPr>
          <p:cNvPr id="14" name="Text Box 57">
            <a:extLst>
              <a:ext uri="{FF2B5EF4-FFF2-40B4-BE49-F238E27FC236}">
                <a16:creationId xmlns:a16="http://schemas.microsoft.com/office/drawing/2014/main" id="{F0AB9AB5-8487-EB4F-98A7-B56D6F0F4885}"/>
              </a:ext>
            </a:extLst>
          </p:cNvPr>
          <p:cNvSpPr txBox="1">
            <a:spLocks noChangeArrowheads="1"/>
          </p:cNvSpPr>
          <p:nvPr/>
        </p:nvSpPr>
        <p:spPr bwMode="auto">
          <a:xfrm>
            <a:off x="798527" y="3429000"/>
            <a:ext cx="5845175" cy="396875"/>
          </a:xfrm>
          <a:prstGeom prst="rect">
            <a:avLst/>
          </a:prstGeom>
          <a:noFill/>
          <a:ln w="9525">
            <a:noFill/>
            <a:miter lim="800000"/>
            <a:headEnd/>
            <a:tailEnd/>
          </a:ln>
          <a:effectLst/>
        </p:spPr>
        <p:txBody>
          <a:bodyPr wrap="none">
            <a:spAutoFit/>
          </a:bodyPr>
          <a:lstStyle/>
          <a:p>
            <a:r>
              <a:rPr lang="en-US" altLang="zh-TW" sz="2000">
                <a:solidFill>
                  <a:srgbClr val="000099"/>
                </a:solidFill>
              </a:rPr>
              <a:t>Thus we would get the following form UNION(1,4)</a:t>
            </a:r>
          </a:p>
        </p:txBody>
      </p:sp>
      <p:sp>
        <p:nvSpPr>
          <p:cNvPr id="15" name="Text Box 58">
            <a:extLst>
              <a:ext uri="{FF2B5EF4-FFF2-40B4-BE49-F238E27FC236}">
                <a16:creationId xmlns:a16="http://schemas.microsoft.com/office/drawing/2014/main" id="{22B7C02A-A9F6-144B-AE04-E9E542A0B360}"/>
              </a:ext>
            </a:extLst>
          </p:cNvPr>
          <p:cNvSpPr txBox="1">
            <a:spLocks noChangeArrowheads="1"/>
          </p:cNvSpPr>
          <p:nvPr/>
        </p:nvSpPr>
        <p:spPr bwMode="auto">
          <a:xfrm>
            <a:off x="2017727" y="3886200"/>
            <a:ext cx="309563" cy="366713"/>
          </a:xfrm>
          <a:prstGeom prst="rect">
            <a:avLst/>
          </a:prstGeom>
          <a:noFill/>
          <a:ln w="9525">
            <a:noFill/>
            <a:miter lim="800000"/>
            <a:headEnd/>
            <a:tailEnd/>
          </a:ln>
          <a:effectLst/>
        </p:spPr>
        <p:txBody>
          <a:bodyPr wrap="none">
            <a:spAutoFit/>
          </a:bodyPr>
          <a:lstStyle/>
          <a:p>
            <a:r>
              <a:rPr lang="en-US" altLang="zh-TW" sz="1800">
                <a:solidFill>
                  <a:srgbClr val="000099"/>
                </a:solidFill>
              </a:rPr>
              <a:t>2</a:t>
            </a:r>
          </a:p>
        </p:txBody>
      </p:sp>
      <p:sp>
        <p:nvSpPr>
          <p:cNvPr id="16" name="Text Box 59">
            <a:extLst>
              <a:ext uri="{FF2B5EF4-FFF2-40B4-BE49-F238E27FC236}">
                <a16:creationId xmlns:a16="http://schemas.microsoft.com/office/drawing/2014/main" id="{AE3EEC07-F103-4345-A66D-4C5D73748E4B}"/>
              </a:ext>
            </a:extLst>
          </p:cNvPr>
          <p:cNvSpPr txBox="1">
            <a:spLocks noChangeArrowheads="1"/>
          </p:cNvSpPr>
          <p:nvPr/>
        </p:nvSpPr>
        <p:spPr bwMode="auto">
          <a:xfrm>
            <a:off x="1636727" y="4495800"/>
            <a:ext cx="309563" cy="366713"/>
          </a:xfrm>
          <a:prstGeom prst="rect">
            <a:avLst/>
          </a:prstGeom>
          <a:noFill/>
          <a:ln w="9525">
            <a:noFill/>
            <a:miter lim="800000"/>
            <a:headEnd/>
            <a:tailEnd/>
          </a:ln>
          <a:effectLst/>
        </p:spPr>
        <p:txBody>
          <a:bodyPr wrap="none">
            <a:spAutoFit/>
          </a:bodyPr>
          <a:lstStyle/>
          <a:p>
            <a:r>
              <a:rPr lang="en-US" altLang="zh-TW" sz="1800">
                <a:solidFill>
                  <a:srgbClr val="000099"/>
                </a:solidFill>
              </a:rPr>
              <a:t>1</a:t>
            </a:r>
          </a:p>
        </p:txBody>
      </p:sp>
      <p:sp>
        <p:nvSpPr>
          <p:cNvPr id="17" name="Line 60">
            <a:extLst>
              <a:ext uri="{FF2B5EF4-FFF2-40B4-BE49-F238E27FC236}">
                <a16:creationId xmlns:a16="http://schemas.microsoft.com/office/drawing/2014/main" id="{67589F74-7693-384A-9B57-B8B79CF469C4}"/>
              </a:ext>
            </a:extLst>
          </p:cNvPr>
          <p:cNvSpPr>
            <a:spLocks noChangeShapeType="1"/>
          </p:cNvSpPr>
          <p:nvPr/>
        </p:nvSpPr>
        <p:spPr bwMode="auto">
          <a:xfrm flipH="1">
            <a:off x="1865327" y="4257675"/>
            <a:ext cx="152400" cy="228600"/>
          </a:xfrm>
          <a:prstGeom prst="line">
            <a:avLst/>
          </a:prstGeom>
          <a:noFill/>
          <a:ln w="28575">
            <a:solidFill>
              <a:srgbClr val="000099"/>
            </a:solidFill>
            <a:round/>
            <a:headEnd/>
            <a:tailEnd/>
          </a:ln>
          <a:effectLst/>
        </p:spPr>
        <p:txBody>
          <a:bodyPr wrap="none"/>
          <a:lstStyle/>
          <a:p>
            <a:endParaRPr lang="zh-TW" altLang="en-US"/>
          </a:p>
        </p:txBody>
      </p:sp>
      <p:sp>
        <p:nvSpPr>
          <p:cNvPr id="18" name="Line 61">
            <a:extLst>
              <a:ext uri="{FF2B5EF4-FFF2-40B4-BE49-F238E27FC236}">
                <a16:creationId xmlns:a16="http://schemas.microsoft.com/office/drawing/2014/main" id="{8C77E07E-14AD-AD4D-BB4D-7E2C70997727}"/>
              </a:ext>
            </a:extLst>
          </p:cNvPr>
          <p:cNvSpPr>
            <a:spLocks noChangeShapeType="1"/>
          </p:cNvSpPr>
          <p:nvPr/>
        </p:nvSpPr>
        <p:spPr bwMode="auto">
          <a:xfrm>
            <a:off x="2322527" y="4267200"/>
            <a:ext cx="152400" cy="228600"/>
          </a:xfrm>
          <a:prstGeom prst="line">
            <a:avLst/>
          </a:prstGeom>
          <a:noFill/>
          <a:ln w="28575">
            <a:solidFill>
              <a:srgbClr val="000099"/>
            </a:solidFill>
            <a:round/>
            <a:headEnd/>
            <a:tailEnd/>
          </a:ln>
          <a:effectLst/>
        </p:spPr>
        <p:txBody>
          <a:bodyPr wrap="none"/>
          <a:lstStyle/>
          <a:p>
            <a:endParaRPr lang="zh-TW" altLang="en-US"/>
          </a:p>
        </p:txBody>
      </p:sp>
      <p:sp>
        <p:nvSpPr>
          <p:cNvPr id="19" name="Text Box 62">
            <a:extLst>
              <a:ext uri="{FF2B5EF4-FFF2-40B4-BE49-F238E27FC236}">
                <a16:creationId xmlns:a16="http://schemas.microsoft.com/office/drawing/2014/main" id="{86C52C9A-48F0-EB45-854B-433BE87227E0}"/>
              </a:ext>
            </a:extLst>
          </p:cNvPr>
          <p:cNvSpPr txBox="1">
            <a:spLocks noChangeArrowheads="1"/>
          </p:cNvSpPr>
          <p:nvPr/>
        </p:nvSpPr>
        <p:spPr bwMode="auto">
          <a:xfrm>
            <a:off x="2017727" y="4495800"/>
            <a:ext cx="309563" cy="366713"/>
          </a:xfrm>
          <a:prstGeom prst="rect">
            <a:avLst/>
          </a:prstGeom>
          <a:noFill/>
          <a:ln w="9525">
            <a:noFill/>
            <a:miter lim="800000"/>
            <a:headEnd/>
            <a:tailEnd/>
          </a:ln>
          <a:effectLst/>
        </p:spPr>
        <p:txBody>
          <a:bodyPr wrap="none">
            <a:spAutoFit/>
          </a:bodyPr>
          <a:lstStyle/>
          <a:p>
            <a:r>
              <a:rPr lang="en-US" altLang="zh-TW" sz="1800">
                <a:solidFill>
                  <a:srgbClr val="000099"/>
                </a:solidFill>
              </a:rPr>
              <a:t>3</a:t>
            </a:r>
          </a:p>
        </p:txBody>
      </p:sp>
      <p:sp>
        <p:nvSpPr>
          <p:cNvPr id="20" name="Line 63">
            <a:extLst>
              <a:ext uri="{FF2B5EF4-FFF2-40B4-BE49-F238E27FC236}">
                <a16:creationId xmlns:a16="http://schemas.microsoft.com/office/drawing/2014/main" id="{670D36DF-BF9D-3741-8A59-06708C419241}"/>
              </a:ext>
            </a:extLst>
          </p:cNvPr>
          <p:cNvSpPr>
            <a:spLocks noChangeShapeType="1"/>
          </p:cNvSpPr>
          <p:nvPr/>
        </p:nvSpPr>
        <p:spPr bwMode="auto">
          <a:xfrm>
            <a:off x="2170127" y="4267200"/>
            <a:ext cx="4763" cy="300038"/>
          </a:xfrm>
          <a:prstGeom prst="line">
            <a:avLst/>
          </a:prstGeom>
          <a:noFill/>
          <a:ln w="28575">
            <a:solidFill>
              <a:srgbClr val="000099"/>
            </a:solidFill>
            <a:round/>
            <a:headEnd/>
            <a:tailEnd/>
          </a:ln>
          <a:effectLst/>
        </p:spPr>
        <p:txBody>
          <a:bodyPr wrap="none"/>
          <a:lstStyle/>
          <a:p>
            <a:endParaRPr lang="zh-TW" altLang="en-US"/>
          </a:p>
        </p:txBody>
      </p:sp>
      <p:sp>
        <p:nvSpPr>
          <p:cNvPr id="21" name="Text Box 64">
            <a:extLst>
              <a:ext uri="{FF2B5EF4-FFF2-40B4-BE49-F238E27FC236}">
                <a16:creationId xmlns:a16="http://schemas.microsoft.com/office/drawing/2014/main" id="{E2962CC4-B6E4-8B46-B0C7-8D1B8AC15AC9}"/>
              </a:ext>
            </a:extLst>
          </p:cNvPr>
          <p:cNvSpPr txBox="1">
            <a:spLocks noChangeArrowheads="1"/>
          </p:cNvSpPr>
          <p:nvPr/>
        </p:nvSpPr>
        <p:spPr bwMode="auto">
          <a:xfrm>
            <a:off x="2322527" y="4495800"/>
            <a:ext cx="309563" cy="366713"/>
          </a:xfrm>
          <a:prstGeom prst="rect">
            <a:avLst/>
          </a:prstGeom>
          <a:noFill/>
          <a:ln w="9525">
            <a:noFill/>
            <a:miter lim="800000"/>
            <a:headEnd/>
            <a:tailEnd/>
          </a:ln>
          <a:effectLst/>
        </p:spPr>
        <p:txBody>
          <a:bodyPr wrap="none">
            <a:spAutoFit/>
          </a:bodyPr>
          <a:lstStyle/>
          <a:p>
            <a:r>
              <a:rPr lang="en-US" altLang="zh-TW" sz="1800">
                <a:solidFill>
                  <a:srgbClr val="000099"/>
                </a:solidFill>
              </a:rPr>
              <a:t>5</a:t>
            </a:r>
          </a:p>
        </p:txBody>
      </p:sp>
      <p:sp>
        <p:nvSpPr>
          <p:cNvPr id="22" name="Text Box 65">
            <a:extLst>
              <a:ext uri="{FF2B5EF4-FFF2-40B4-BE49-F238E27FC236}">
                <a16:creationId xmlns:a16="http://schemas.microsoft.com/office/drawing/2014/main" id="{0837DC21-678F-2146-A964-2F07D8379A1C}"/>
              </a:ext>
            </a:extLst>
          </p:cNvPr>
          <p:cNvSpPr txBox="1">
            <a:spLocks noChangeArrowheads="1"/>
          </p:cNvSpPr>
          <p:nvPr/>
        </p:nvSpPr>
        <p:spPr bwMode="auto">
          <a:xfrm>
            <a:off x="2897964" y="3922451"/>
            <a:ext cx="309563" cy="366713"/>
          </a:xfrm>
          <a:prstGeom prst="rect">
            <a:avLst/>
          </a:prstGeom>
          <a:noFill/>
          <a:ln w="9525">
            <a:noFill/>
            <a:miter lim="800000"/>
            <a:headEnd/>
            <a:tailEnd/>
          </a:ln>
          <a:effectLst/>
        </p:spPr>
        <p:txBody>
          <a:bodyPr wrap="none">
            <a:spAutoFit/>
          </a:bodyPr>
          <a:lstStyle/>
          <a:p>
            <a:r>
              <a:rPr lang="en-US" altLang="zh-TW" sz="1800" dirty="0">
                <a:solidFill>
                  <a:srgbClr val="000099"/>
                </a:solidFill>
              </a:rPr>
              <a:t>6</a:t>
            </a:r>
          </a:p>
        </p:txBody>
      </p:sp>
      <p:sp>
        <p:nvSpPr>
          <p:cNvPr id="23" name="Text Box 66">
            <a:extLst>
              <a:ext uri="{FF2B5EF4-FFF2-40B4-BE49-F238E27FC236}">
                <a16:creationId xmlns:a16="http://schemas.microsoft.com/office/drawing/2014/main" id="{CD891A8E-50AD-6A45-9EDE-F7EF98A7B23C}"/>
              </a:ext>
            </a:extLst>
          </p:cNvPr>
          <p:cNvSpPr txBox="1">
            <a:spLocks noChangeArrowheads="1"/>
          </p:cNvSpPr>
          <p:nvPr/>
        </p:nvSpPr>
        <p:spPr bwMode="auto">
          <a:xfrm>
            <a:off x="2322527" y="5029200"/>
            <a:ext cx="309563" cy="366713"/>
          </a:xfrm>
          <a:prstGeom prst="rect">
            <a:avLst/>
          </a:prstGeom>
          <a:noFill/>
          <a:ln w="9525">
            <a:noFill/>
            <a:miter lim="800000"/>
            <a:headEnd/>
            <a:tailEnd/>
          </a:ln>
          <a:effectLst/>
        </p:spPr>
        <p:txBody>
          <a:bodyPr wrap="none">
            <a:spAutoFit/>
          </a:bodyPr>
          <a:lstStyle/>
          <a:p>
            <a:r>
              <a:rPr lang="en-US" altLang="zh-TW" sz="1800">
                <a:solidFill>
                  <a:srgbClr val="000099"/>
                </a:solidFill>
              </a:rPr>
              <a:t>4</a:t>
            </a:r>
          </a:p>
        </p:txBody>
      </p:sp>
      <p:sp>
        <p:nvSpPr>
          <p:cNvPr id="24" name="Line 67">
            <a:extLst>
              <a:ext uri="{FF2B5EF4-FFF2-40B4-BE49-F238E27FC236}">
                <a16:creationId xmlns:a16="http://schemas.microsoft.com/office/drawing/2014/main" id="{CDB7B45B-260F-AE4E-B3F9-1D19EB342F8A}"/>
              </a:ext>
            </a:extLst>
          </p:cNvPr>
          <p:cNvSpPr>
            <a:spLocks noChangeShapeType="1"/>
          </p:cNvSpPr>
          <p:nvPr/>
        </p:nvSpPr>
        <p:spPr bwMode="auto">
          <a:xfrm>
            <a:off x="2474927" y="4800600"/>
            <a:ext cx="4763" cy="300038"/>
          </a:xfrm>
          <a:prstGeom prst="line">
            <a:avLst/>
          </a:prstGeom>
          <a:noFill/>
          <a:ln w="28575">
            <a:solidFill>
              <a:srgbClr val="000099"/>
            </a:solidFill>
            <a:round/>
            <a:headEnd/>
            <a:tailEnd/>
          </a:ln>
          <a:effectLst/>
        </p:spPr>
        <p:txBody>
          <a:bodyPr wrap="none"/>
          <a:lstStyle/>
          <a:p>
            <a:endParaRPr lang="zh-TW" altLang="en-US"/>
          </a:p>
        </p:txBody>
      </p:sp>
      <p:sp>
        <p:nvSpPr>
          <p:cNvPr id="25" name="Text Box 68">
            <a:extLst>
              <a:ext uri="{FF2B5EF4-FFF2-40B4-BE49-F238E27FC236}">
                <a16:creationId xmlns:a16="http://schemas.microsoft.com/office/drawing/2014/main" id="{4FAA896F-1D4E-E94B-A0B4-3249FAA90392}"/>
              </a:ext>
            </a:extLst>
          </p:cNvPr>
          <p:cNvSpPr txBox="1">
            <a:spLocks noChangeArrowheads="1"/>
          </p:cNvSpPr>
          <p:nvPr/>
        </p:nvSpPr>
        <p:spPr bwMode="auto">
          <a:xfrm>
            <a:off x="810936" y="5532438"/>
            <a:ext cx="7704414" cy="707886"/>
          </a:xfrm>
          <a:prstGeom prst="rect">
            <a:avLst/>
          </a:prstGeom>
          <a:noFill/>
          <a:ln w="9525">
            <a:noFill/>
            <a:miter lim="800000"/>
            <a:headEnd/>
            <a:tailEnd/>
          </a:ln>
          <a:effectLst/>
        </p:spPr>
        <p:txBody>
          <a:bodyPr wrap="square">
            <a:spAutoFit/>
          </a:bodyPr>
          <a:lstStyle/>
          <a:p>
            <a:r>
              <a:rPr lang="en-US" altLang="zh-TW" sz="2000" dirty="0">
                <a:solidFill>
                  <a:srgbClr val="000099"/>
                </a:solidFill>
              </a:rPr>
              <a:t>This representation enables simple and efficient array operations by repointing the parent of a set to another set</a:t>
            </a:r>
          </a:p>
        </p:txBody>
      </p:sp>
      <p:graphicFrame>
        <p:nvGraphicFramePr>
          <p:cNvPr id="26" name="Table 25">
            <a:extLst>
              <a:ext uri="{FF2B5EF4-FFF2-40B4-BE49-F238E27FC236}">
                <a16:creationId xmlns:a16="http://schemas.microsoft.com/office/drawing/2014/main" id="{2234F556-B3C2-DF4E-9CC6-6FECBB8C435B}"/>
              </a:ext>
            </a:extLst>
          </p:cNvPr>
          <p:cNvGraphicFramePr>
            <a:graphicFrameLocks noGrp="1"/>
          </p:cNvGraphicFramePr>
          <p:nvPr>
            <p:extLst>
              <p:ext uri="{D42A27DB-BD31-4B8C-83A1-F6EECF244321}">
                <p14:modId xmlns:p14="http://schemas.microsoft.com/office/powerpoint/2010/main" val="3921857297"/>
              </p:ext>
            </p:extLst>
          </p:nvPr>
        </p:nvGraphicFramePr>
        <p:xfrm>
          <a:off x="4472016" y="2309291"/>
          <a:ext cx="4043334" cy="736600"/>
        </p:xfrm>
        <a:graphic>
          <a:graphicData uri="http://schemas.openxmlformats.org/drawingml/2006/table">
            <a:tbl>
              <a:tblPr firstRow="1" bandRow="1">
                <a:tableStyleId>{5C22544A-7EE6-4342-B048-85BDC9FD1C3A}</a:tableStyleId>
              </a:tblPr>
              <a:tblGrid>
                <a:gridCol w="673889">
                  <a:extLst>
                    <a:ext uri="{9D8B030D-6E8A-4147-A177-3AD203B41FA5}">
                      <a16:colId xmlns:a16="http://schemas.microsoft.com/office/drawing/2014/main" val="1169171965"/>
                    </a:ext>
                  </a:extLst>
                </a:gridCol>
                <a:gridCol w="673889">
                  <a:extLst>
                    <a:ext uri="{9D8B030D-6E8A-4147-A177-3AD203B41FA5}">
                      <a16:colId xmlns:a16="http://schemas.microsoft.com/office/drawing/2014/main" val="2006678696"/>
                    </a:ext>
                  </a:extLst>
                </a:gridCol>
                <a:gridCol w="673889">
                  <a:extLst>
                    <a:ext uri="{9D8B030D-6E8A-4147-A177-3AD203B41FA5}">
                      <a16:colId xmlns:a16="http://schemas.microsoft.com/office/drawing/2014/main" val="1748939068"/>
                    </a:ext>
                  </a:extLst>
                </a:gridCol>
                <a:gridCol w="673889">
                  <a:extLst>
                    <a:ext uri="{9D8B030D-6E8A-4147-A177-3AD203B41FA5}">
                      <a16:colId xmlns:a16="http://schemas.microsoft.com/office/drawing/2014/main" val="805271205"/>
                    </a:ext>
                  </a:extLst>
                </a:gridCol>
                <a:gridCol w="673889">
                  <a:extLst>
                    <a:ext uri="{9D8B030D-6E8A-4147-A177-3AD203B41FA5}">
                      <a16:colId xmlns:a16="http://schemas.microsoft.com/office/drawing/2014/main" val="3815324091"/>
                    </a:ext>
                  </a:extLst>
                </a:gridCol>
                <a:gridCol w="673889">
                  <a:extLst>
                    <a:ext uri="{9D8B030D-6E8A-4147-A177-3AD203B41FA5}">
                      <a16:colId xmlns:a16="http://schemas.microsoft.com/office/drawing/2014/main" val="2672796980"/>
                    </a:ext>
                  </a:extLst>
                </a:gridCol>
              </a:tblGrid>
              <a:tr h="0">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extLst>
                  <a:ext uri="{0D108BD9-81ED-4DB2-BD59-A6C34878D82A}">
                    <a16:rowId xmlns:a16="http://schemas.microsoft.com/office/drawing/2014/main" val="1307830402"/>
                  </a:ext>
                </a:extLst>
              </a:tr>
              <a:tr h="370840">
                <a:tc>
                  <a:txBody>
                    <a:bodyPr/>
                    <a:lstStyle/>
                    <a:p>
                      <a:r>
                        <a:rPr lang="en-US" dirty="0"/>
                        <a:t>2</a:t>
                      </a:r>
                    </a:p>
                  </a:txBody>
                  <a:tcPr/>
                </a:tc>
                <a:tc>
                  <a:txBody>
                    <a:bodyPr/>
                    <a:lstStyle/>
                    <a:p>
                      <a:r>
                        <a:rPr lang="en-US" dirty="0"/>
                        <a:t>2</a:t>
                      </a:r>
                    </a:p>
                  </a:txBody>
                  <a:tcPr/>
                </a:tc>
                <a:tc>
                  <a:txBody>
                    <a:bodyPr/>
                    <a:lstStyle/>
                    <a:p>
                      <a:r>
                        <a:rPr lang="en-US" dirty="0"/>
                        <a:t>2</a:t>
                      </a:r>
                    </a:p>
                  </a:txBody>
                  <a:tcPr/>
                </a:tc>
                <a:tc>
                  <a:txBody>
                    <a:bodyPr/>
                    <a:lstStyle/>
                    <a:p>
                      <a:r>
                        <a:rPr lang="en-US" dirty="0"/>
                        <a:t>5</a:t>
                      </a:r>
                    </a:p>
                  </a:txBody>
                  <a:tcPr/>
                </a:tc>
                <a:tc>
                  <a:txBody>
                    <a:bodyPr/>
                    <a:lstStyle/>
                    <a:p>
                      <a:r>
                        <a:rPr lang="en-US" dirty="0"/>
                        <a:t>5</a:t>
                      </a:r>
                    </a:p>
                  </a:txBody>
                  <a:tcPr/>
                </a:tc>
                <a:tc>
                  <a:txBody>
                    <a:bodyPr/>
                    <a:lstStyle/>
                    <a:p>
                      <a:r>
                        <a:rPr lang="en-US" dirty="0"/>
                        <a:t>6</a:t>
                      </a:r>
                    </a:p>
                  </a:txBody>
                  <a:tcPr/>
                </a:tc>
                <a:extLst>
                  <a:ext uri="{0D108BD9-81ED-4DB2-BD59-A6C34878D82A}">
                    <a16:rowId xmlns:a16="http://schemas.microsoft.com/office/drawing/2014/main" val="2663663818"/>
                  </a:ext>
                </a:extLst>
              </a:tr>
            </a:tbl>
          </a:graphicData>
        </a:graphic>
      </p:graphicFrame>
      <p:graphicFrame>
        <p:nvGraphicFramePr>
          <p:cNvPr id="27" name="Table 26">
            <a:extLst>
              <a:ext uri="{FF2B5EF4-FFF2-40B4-BE49-F238E27FC236}">
                <a16:creationId xmlns:a16="http://schemas.microsoft.com/office/drawing/2014/main" id="{DA2C25A4-924F-104C-AE3D-E9BF8D3DB181}"/>
              </a:ext>
            </a:extLst>
          </p:cNvPr>
          <p:cNvGraphicFramePr>
            <a:graphicFrameLocks noGrp="1"/>
          </p:cNvGraphicFramePr>
          <p:nvPr>
            <p:extLst>
              <p:ext uri="{D42A27DB-BD31-4B8C-83A1-F6EECF244321}">
                <p14:modId xmlns:p14="http://schemas.microsoft.com/office/powerpoint/2010/main" val="249513016"/>
              </p:ext>
            </p:extLst>
          </p:nvPr>
        </p:nvGraphicFramePr>
        <p:xfrm>
          <a:off x="4472016" y="4324292"/>
          <a:ext cx="4043334" cy="736600"/>
        </p:xfrm>
        <a:graphic>
          <a:graphicData uri="http://schemas.openxmlformats.org/drawingml/2006/table">
            <a:tbl>
              <a:tblPr firstRow="1" bandRow="1">
                <a:tableStyleId>{5C22544A-7EE6-4342-B048-85BDC9FD1C3A}</a:tableStyleId>
              </a:tblPr>
              <a:tblGrid>
                <a:gridCol w="673889">
                  <a:extLst>
                    <a:ext uri="{9D8B030D-6E8A-4147-A177-3AD203B41FA5}">
                      <a16:colId xmlns:a16="http://schemas.microsoft.com/office/drawing/2014/main" val="1169171965"/>
                    </a:ext>
                  </a:extLst>
                </a:gridCol>
                <a:gridCol w="673889">
                  <a:extLst>
                    <a:ext uri="{9D8B030D-6E8A-4147-A177-3AD203B41FA5}">
                      <a16:colId xmlns:a16="http://schemas.microsoft.com/office/drawing/2014/main" val="2006678696"/>
                    </a:ext>
                  </a:extLst>
                </a:gridCol>
                <a:gridCol w="673889">
                  <a:extLst>
                    <a:ext uri="{9D8B030D-6E8A-4147-A177-3AD203B41FA5}">
                      <a16:colId xmlns:a16="http://schemas.microsoft.com/office/drawing/2014/main" val="1748939068"/>
                    </a:ext>
                  </a:extLst>
                </a:gridCol>
                <a:gridCol w="673889">
                  <a:extLst>
                    <a:ext uri="{9D8B030D-6E8A-4147-A177-3AD203B41FA5}">
                      <a16:colId xmlns:a16="http://schemas.microsoft.com/office/drawing/2014/main" val="805271205"/>
                    </a:ext>
                  </a:extLst>
                </a:gridCol>
                <a:gridCol w="673889">
                  <a:extLst>
                    <a:ext uri="{9D8B030D-6E8A-4147-A177-3AD203B41FA5}">
                      <a16:colId xmlns:a16="http://schemas.microsoft.com/office/drawing/2014/main" val="3815324091"/>
                    </a:ext>
                  </a:extLst>
                </a:gridCol>
                <a:gridCol w="673889">
                  <a:extLst>
                    <a:ext uri="{9D8B030D-6E8A-4147-A177-3AD203B41FA5}">
                      <a16:colId xmlns:a16="http://schemas.microsoft.com/office/drawing/2014/main" val="2672796980"/>
                    </a:ext>
                  </a:extLst>
                </a:gridCol>
              </a:tblGrid>
              <a:tr h="0">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extLst>
                  <a:ext uri="{0D108BD9-81ED-4DB2-BD59-A6C34878D82A}">
                    <a16:rowId xmlns:a16="http://schemas.microsoft.com/office/drawing/2014/main" val="1307830402"/>
                  </a:ext>
                </a:extLst>
              </a:tr>
              <a:tr h="370840">
                <a:tc>
                  <a:txBody>
                    <a:bodyPr/>
                    <a:lstStyle/>
                    <a:p>
                      <a:r>
                        <a:rPr lang="en-US" dirty="0"/>
                        <a:t>2</a:t>
                      </a:r>
                    </a:p>
                  </a:txBody>
                  <a:tcPr/>
                </a:tc>
                <a:tc>
                  <a:txBody>
                    <a:bodyPr/>
                    <a:lstStyle/>
                    <a:p>
                      <a:r>
                        <a:rPr lang="en-US" dirty="0"/>
                        <a:t>2</a:t>
                      </a:r>
                    </a:p>
                  </a:txBody>
                  <a:tcPr/>
                </a:tc>
                <a:tc>
                  <a:txBody>
                    <a:bodyPr/>
                    <a:lstStyle/>
                    <a:p>
                      <a:r>
                        <a:rPr lang="en-US" dirty="0"/>
                        <a:t>2</a:t>
                      </a:r>
                    </a:p>
                  </a:txBody>
                  <a:tcPr/>
                </a:tc>
                <a:tc>
                  <a:txBody>
                    <a:bodyPr/>
                    <a:lstStyle/>
                    <a:p>
                      <a:r>
                        <a:rPr lang="en-US" dirty="0"/>
                        <a:t>5</a:t>
                      </a:r>
                    </a:p>
                  </a:txBody>
                  <a:tcPr/>
                </a:tc>
                <a:tc>
                  <a:txBody>
                    <a:bodyPr/>
                    <a:lstStyle/>
                    <a:p>
                      <a:r>
                        <a:rPr lang="en-US" b="1" dirty="0">
                          <a:solidFill>
                            <a:srgbClr val="FF0000"/>
                          </a:solidFill>
                        </a:rPr>
                        <a:t>2</a:t>
                      </a:r>
                    </a:p>
                  </a:txBody>
                  <a:tcPr/>
                </a:tc>
                <a:tc>
                  <a:txBody>
                    <a:bodyPr/>
                    <a:lstStyle/>
                    <a:p>
                      <a:r>
                        <a:rPr lang="en-US" dirty="0"/>
                        <a:t>6</a:t>
                      </a:r>
                    </a:p>
                  </a:txBody>
                  <a:tcPr/>
                </a:tc>
                <a:extLst>
                  <a:ext uri="{0D108BD9-81ED-4DB2-BD59-A6C34878D82A}">
                    <a16:rowId xmlns:a16="http://schemas.microsoft.com/office/drawing/2014/main" val="2663663818"/>
                  </a:ext>
                </a:extLst>
              </a:tr>
            </a:tbl>
          </a:graphicData>
        </a:graphic>
      </p:graphicFrame>
    </p:spTree>
    <p:extLst>
      <p:ext uri="{BB962C8B-B14F-4D97-AF65-F5344CB8AC3E}">
        <p14:creationId xmlns:p14="http://schemas.microsoft.com/office/powerpoint/2010/main" val="14737754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536953-D1BA-C84C-970E-467D52A90E8D}"/>
              </a:ext>
            </a:extLst>
          </p:cNvPr>
          <p:cNvSpPr>
            <a:spLocks noGrp="1"/>
          </p:cNvSpPr>
          <p:nvPr>
            <p:ph type="sldNum" sz="quarter" idx="12"/>
          </p:nvPr>
        </p:nvSpPr>
        <p:spPr/>
        <p:txBody>
          <a:bodyPr/>
          <a:lstStyle/>
          <a:p>
            <a:fld id="{4E77BC79-9480-1042-96E1-82B94DA0811E}" type="slidenum">
              <a:rPr lang="en-US" smtClean="0"/>
              <a:t>50</a:t>
            </a:fld>
            <a:endParaRPr lang="en-US"/>
          </a:p>
        </p:txBody>
      </p:sp>
      <p:sp>
        <p:nvSpPr>
          <p:cNvPr id="3" name="Title 2">
            <a:extLst>
              <a:ext uri="{FF2B5EF4-FFF2-40B4-BE49-F238E27FC236}">
                <a16:creationId xmlns:a16="http://schemas.microsoft.com/office/drawing/2014/main" id="{DE407C48-4C73-8C47-AB62-37FBD925B373}"/>
              </a:ext>
            </a:extLst>
          </p:cNvPr>
          <p:cNvSpPr>
            <a:spLocks noGrp="1"/>
          </p:cNvSpPr>
          <p:nvPr>
            <p:ph type="title"/>
          </p:nvPr>
        </p:nvSpPr>
        <p:spPr/>
        <p:txBody>
          <a:bodyPr/>
          <a:lstStyle/>
          <a:p>
            <a:r>
              <a:rPr lang="en-US" dirty="0"/>
              <a:t>Binary Search Tree</a:t>
            </a:r>
          </a:p>
        </p:txBody>
      </p:sp>
      <p:sp>
        <p:nvSpPr>
          <p:cNvPr id="60" name="內容版面配置區 2">
            <a:extLst>
              <a:ext uri="{FF2B5EF4-FFF2-40B4-BE49-F238E27FC236}">
                <a16:creationId xmlns:a16="http://schemas.microsoft.com/office/drawing/2014/main" id="{A3C69EFD-8ABC-EE46-A195-49BD36110610}"/>
              </a:ext>
            </a:extLst>
          </p:cNvPr>
          <p:cNvSpPr>
            <a:spLocks noGrp="1"/>
          </p:cNvSpPr>
          <p:nvPr>
            <p:ph idx="1"/>
          </p:nvPr>
        </p:nvSpPr>
        <p:spPr>
          <a:xfrm>
            <a:off x="628650" y="1319212"/>
            <a:ext cx="7886698" cy="4543444"/>
          </a:xfrm>
        </p:spPr>
        <p:txBody>
          <a:bodyPr>
            <a:normAutofit/>
          </a:bodyPr>
          <a:lstStyle/>
          <a:p>
            <a:r>
              <a:rPr lang="en-US" altLang="zh-TW" dirty="0">
                <a:ea typeface="新細明體" charset="-120"/>
              </a:rPr>
              <a:t>Example</a:t>
            </a:r>
            <a:endParaRPr lang="en-US" altLang="zh-TW" dirty="0">
              <a:solidFill>
                <a:srgbClr val="FF3300"/>
              </a:solidFill>
              <a:ea typeface="新細明體" charset="-120"/>
            </a:endParaRPr>
          </a:p>
          <a:p>
            <a:pPr lvl="1" algn="just"/>
            <a:endParaRPr lang="en-US" altLang="zh-TW" dirty="0">
              <a:solidFill>
                <a:schemeClr val="accent5">
                  <a:lumMod val="75000"/>
                </a:schemeClr>
              </a:solidFill>
            </a:endParaRPr>
          </a:p>
          <a:p>
            <a:pPr lvl="1" algn="just"/>
            <a:endParaRPr lang="en-US" altLang="zh-TW" dirty="0">
              <a:solidFill>
                <a:schemeClr val="accent5">
                  <a:lumMod val="75000"/>
                </a:schemeClr>
              </a:solidFill>
            </a:endParaRPr>
          </a:p>
        </p:txBody>
      </p:sp>
      <p:sp>
        <p:nvSpPr>
          <p:cNvPr id="61" name="Oval 4">
            <a:extLst>
              <a:ext uri="{FF2B5EF4-FFF2-40B4-BE49-F238E27FC236}">
                <a16:creationId xmlns:a16="http://schemas.microsoft.com/office/drawing/2014/main" id="{E62D2481-CD91-1A4C-B5B7-05E71538857C}"/>
              </a:ext>
            </a:extLst>
          </p:cNvPr>
          <p:cNvSpPr>
            <a:spLocks noChangeArrowheads="1"/>
          </p:cNvSpPr>
          <p:nvPr/>
        </p:nvSpPr>
        <p:spPr bwMode="auto">
          <a:xfrm>
            <a:off x="1371600" y="2514609"/>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62" name="Oval 5">
            <a:extLst>
              <a:ext uri="{FF2B5EF4-FFF2-40B4-BE49-F238E27FC236}">
                <a16:creationId xmlns:a16="http://schemas.microsoft.com/office/drawing/2014/main" id="{1EC3847A-B6B3-CF4F-9A84-733C3BF532DA}"/>
              </a:ext>
            </a:extLst>
          </p:cNvPr>
          <p:cNvSpPr>
            <a:spLocks noChangeArrowheads="1"/>
          </p:cNvSpPr>
          <p:nvPr/>
        </p:nvSpPr>
        <p:spPr bwMode="auto">
          <a:xfrm>
            <a:off x="838200" y="3305184"/>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63" name="Oval 6">
            <a:extLst>
              <a:ext uri="{FF2B5EF4-FFF2-40B4-BE49-F238E27FC236}">
                <a16:creationId xmlns:a16="http://schemas.microsoft.com/office/drawing/2014/main" id="{09E6A1CF-63F9-2340-9A3B-5F0780946D2E}"/>
              </a:ext>
            </a:extLst>
          </p:cNvPr>
          <p:cNvSpPr>
            <a:spLocks noChangeArrowheads="1"/>
          </p:cNvSpPr>
          <p:nvPr/>
        </p:nvSpPr>
        <p:spPr bwMode="auto">
          <a:xfrm>
            <a:off x="1828800" y="3305184"/>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64" name="Oval 7">
            <a:extLst>
              <a:ext uri="{FF2B5EF4-FFF2-40B4-BE49-F238E27FC236}">
                <a16:creationId xmlns:a16="http://schemas.microsoft.com/office/drawing/2014/main" id="{3ACE0E82-58B0-DA48-8A45-1E34D754C317}"/>
              </a:ext>
            </a:extLst>
          </p:cNvPr>
          <p:cNvSpPr>
            <a:spLocks noChangeArrowheads="1"/>
          </p:cNvSpPr>
          <p:nvPr/>
        </p:nvSpPr>
        <p:spPr bwMode="auto">
          <a:xfrm>
            <a:off x="533400" y="4143384"/>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65" name="Oval 8">
            <a:extLst>
              <a:ext uri="{FF2B5EF4-FFF2-40B4-BE49-F238E27FC236}">
                <a16:creationId xmlns:a16="http://schemas.microsoft.com/office/drawing/2014/main" id="{E781D382-1BD2-3D41-BFBC-B7975464CD75}"/>
              </a:ext>
            </a:extLst>
          </p:cNvPr>
          <p:cNvSpPr>
            <a:spLocks noChangeArrowheads="1"/>
          </p:cNvSpPr>
          <p:nvPr/>
        </p:nvSpPr>
        <p:spPr bwMode="auto">
          <a:xfrm>
            <a:off x="1447800" y="4143384"/>
            <a:ext cx="762000" cy="571500"/>
          </a:xfrm>
          <a:prstGeom prst="ellipse">
            <a:avLst/>
          </a:prstGeom>
          <a:noFill/>
          <a:ln w="57150">
            <a:solidFill>
              <a:srgbClr val="008080"/>
            </a:solidFill>
            <a:round/>
            <a:headEnd/>
            <a:tailEnd/>
          </a:ln>
          <a:effectLst/>
        </p:spPr>
        <p:txBody>
          <a:bodyPr wrap="none" anchor="ctr"/>
          <a:lstStyle/>
          <a:p>
            <a:endParaRPr lang="zh-TW" altLang="en-US"/>
          </a:p>
        </p:txBody>
      </p:sp>
      <p:cxnSp>
        <p:nvCxnSpPr>
          <p:cNvPr id="66" name="AutoShape 9">
            <a:extLst>
              <a:ext uri="{FF2B5EF4-FFF2-40B4-BE49-F238E27FC236}">
                <a16:creationId xmlns:a16="http://schemas.microsoft.com/office/drawing/2014/main" id="{A046EE6F-5C47-E441-B22B-ED3ADFD76F80}"/>
              </a:ext>
            </a:extLst>
          </p:cNvPr>
          <p:cNvCxnSpPr>
            <a:cxnSpLocks noChangeShapeType="1"/>
            <a:stCxn id="62" idx="4"/>
            <a:endCxn id="64" idx="0"/>
          </p:cNvCxnSpPr>
          <p:nvPr/>
        </p:nvCxnSpPr>
        <p:spPr bwMode="auto">
          <a:xfrm flipH="1">
            <a:off x="914400" y="3905259"/>
            <a:ext cx="304800" cy="209550"/>
          </a:xfrm>
          <a:prstGeom prst="straightConnector1">
            <a:avLst/>
          </a:prstGeom>
          <a:noFill/>
          <a:ln w="50800">
            <a:solidFill>
              <a:srgbClr val="0000FF"/>
            </a:solidFill>
            <a:round/>
            <a:headEnd/>
            <a:tailEnd type="triangle" w="med" len="med"/>
          </a:ln>
          <a:effectLst/>
        </p:spPr>
      </p:cxnSp>
      <p:cxnSp>
        <p:nvCxnSpPr>
          <p:cNvPr id="67" name="AutoShape 10">
            <a:extLst>
              <a:ext uri="{FF2B5EF4-FFF2-40B4-BE49-F238E27FC236}">
                <a16:creationId xmlns:a16="http://schemas.microsoft.com/office/drawing/2014/main" id="{FF22EE00-3255-C44B-8CB4-5C4410D152E0}"/>
              </a:ext>
            </a:extLst>
          </p:cNvPr>
          <p:cNvCxnSpPr>
            <a:cxnSpLocks noChangeShapeType="1"/>
            <a:stCxn id="63" idx="4"/>
            <a:endCxn id="65" idx="0"/>
          </p:cNvCxnSpPr>
          <p:nvPr/>
        </p:nvCxnSpPr>
        <p:spPr bwMode="auto">
          <a:xfrm flipH="1">
            <a:off x="1828800" y="3905259"/>
            <a:ext cx="381000" cy="209550"/>
          </a:xfrm>
          <a:prstGeom prst="straightConnector1">
            <a:avLst/>
          </a:prstGeom>
          <a:noFill/>
          <a:ln w="50800">
            <a:solidFill>
              <a:srgbClr val="0000FF"/>
            </a:solidFill>
            <a:round/>
            <a:headEnd/>
            <a:tailEnd type="triangle" w="med" len="med"/>
          </a:ln>
          <a:effectLst/>
        </p:spPr>
      </p:cxnSp>
      <p:cxnSp>
        <p:nvCxnSpPr>
          <p:cNvPr id="68" name="AutoShape 11">
            <a:extLst>
              <a:ext uri="{FF2B5EF4-FFF2-40B4-BE49-F238E27FC236}">
                <a16:creationId xmlns:a16="http://schemas.microsoft.com/office/drawing/2014/main" id="{5A758B78-2230-E84B-A756-6D1D302711BD}"/>
              </a:ext>
            </a:extLst>
          </p:cNvPr>
          <p:cNvCxnSpPr>
            <a:cxnSpLocks noChangeShapeType="1"/>
            <a:stCxn id="61" idx="4"/>
            <a:endCxn id="63" idx="0"/>
          </p:cNvCxnSpPr>
          <p:nvPr/>
        </p:nvCxnSpPr>
        <p:spPr bwMode="auto">
          <a:xfrm>
            <a:off x="1752600" y="3114684"/>
            <a:ext cx="457200" cy="161925"/>
          </a:xfrm>
          <a:prstGeom prst="straightConnector1">
            <a:avLst/>
          </a:prstGeom>
          <a:noFill/>
          <a:ln w="50800">
            <a:solidFill>
              <a:srgbClr val="0000FF"/>
            </a:solidFill>
            <a:round/>
            <a:headEnd/>
            <a:tailEnd type="triangle" w="med" len="med"/>
          </a:ln>
          <a:effectLst/>
        </p:spPr>
      </p:cxnSp>
      <p:cxnSp>
        <p:nvCxnSpPr>
          <p:cNvPr id="69" name="AutoShape 12">
            <a:extLst>
              <a:ext uri="{FF2B5EF4-FFF2-40B4-BE49-F238E27FC236}">
                <a16:creationId xmlns:a16="http://schemas.microsoft.com/office/drawing/2014/main" id="{AD6762E7-7D50-C144-96EB-BF511645855C}"/>
              </a:ext>
            </a:extLst>
          </p:cNvPr>
          <p:cNvCxnSpPr>
            <a:cxnSpLocks noChangeShapeType="1"/>
            <a:stCxn id="61" idx="4"/>
            <a:endCxn id="62" idx="0"/>
          </p:cNvCxnSpPr>
          <p:nvPr/>
        </p:nvCxnSpPr>
        <p:spPr bwMode="auto">
          <a:xfrm flipH="1">
            <a:off x="1219200" y="3114684"/>
            <a:ext cx="533400" cy="161925"/>
          </a:xfrm>
          <a:prstGeom prst="straightConnector1">
            <a:avLst/>
          </a:prstGeom>
          <a:noFill/>
          <a:ln w="50800">
            <a:solidFill>
              <a:srgbClr val="0000FF"/>
            </a:solidFill>
            <a:round/>
            <a:headEnd/>
            <a:tailEnd type="triangle" w="med" len="med"/>
          </a:ln>
          <a:effectLst/>
        </p:spPr>
      </p:cxnSp>
      <p:cxnSp>
        <p:nvCxnSpPr>
          <p:cNvPr id="70" name="AutoShape 13">
            <a:extLst>
              <a:ext uri="{FF2B5EF4-FFF2-40B4-BE49-F238E27FC236}">
                <a16:creationId xmlns:a16="http://schemas.microsoft.com/office/drawing/2014/main" id="{7D4B156C-6C75-F746-96A2-97FDCF10DCB1}"/>
              </a:ext>
            </a:extLst>
          </p:cNvPr>
          <p:cNvCxnSpPr>
            <a:cxnSpLocks noChangeShapeType="1"/>
            <a:stCxn id="63" idx="4"/>
            <a:endCxn id="71" idx="0"/>
          </p:cNvCxnSpPr>
          <p:nvPr/>
        </p:nvCxnSpPr>
        <p:spPr bwMode="auto">
          <a:xfrm>
            <a:off x="2209800" y="3905259"/>
            <a:ext cx="533400" cy="209550"/>
          </a:xfrm>
          <a:prstGeom prst="straightConnector1">
            <a:avLst/>
          </a:prstGeom>
          <a:noFill/>
          <a:ln w="50800">
            <a:solidFill>
              <a:srgbClr val="0000FF"/>
            </a:solidFill>
            <a:round/>
            <a:headEnd/>
            <a:tailEnd type="triangle" w="med" len="med"/>
          </a:ln>
          <a:effectLst/>
        </p:spPr>
      </p:cxnSp>
      <p:sp>
        <p:nvSpPr>
          <p:cNvPr id="71" name="Oval 14">
            <a:extLst>
              <a:ext uri="{FF2B5EF4-FFF2-40B4-BE49-F238E27FC236}">
                <a16:creationId xmlns:a16="http://schemas.microsoft.com/office/drawing/2014/main" id="{42392F65-2FFA-514A-90BB-BE0A048A9D76}"/>
              </a:ext>
            </a:extLst>
          </p:cNvPr>
          <p:cNvSpPr>
            <a:spLocks noChangeArrowheads="1"/>
          </p:cNvSpPr>
          <p:nvPr/>
        </p:nvSpPr>
        <p:spPr bwMode="auto">
          <a:xfrm>
            <a:off x="2362200" y="4143384"/>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72" name="Text Box 15">
            <a:extLst>
              <a:ext uri="{FF2B5EF4-FFF2-40B4-BE49-F238E27FC236}">
                <a16:creationId xmlns:a16="http://schemas.microsoft.com/office/drawing/2014/main" id="{1643B126-7940-CB4F-BF0A-F409520E647E}"/>
              </a:ext>
            </a:extLst>
          </p:cNvPr>
          <p:cNvSpPr txBox="1">
            <a:spLocks noChangeArrowheads="1"/>
          </p:cNvSpPr>
          <p:nvPr/>
        </p:nvSpPr>
        <p:spPr bwMode="auto">
          <a:xfrm>
            <a:off x="1524000" y="5334000"/>
            <a:ext cx="2133600" cy="822325"/>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Binary search trees</a:t>
            </a:r>
          </a:p>
        </p:txBody>
      </p:sp>
      <p:sp>
        <p:nvSpPr>
          <p:cNvPr id="73" name="Text Box 16">
            <a:extLst>
              <a:ext uri="{FF2B5EF4-FFF2-40B4-BE49-F238E27FC236}">
                <a16:creationId xmlns:a16="http://schemas.microsoft.com/office/drawing/2014/main" id="{7A5F0CAD-3EBB-5646-8C63-C55035AE55B0}"/>
              </a:ext>
            </a:extLst>
          </p:cNvPr>
          <p:cNvSpPr txBox="1">
            <a:spLocks noChangeArrowheads="1"/>
          </p:cNvSpPr>
          <p:nvPr/>
        </p:nvSpPr>
        <p:spPr bwMode="auto">
          <a:xfrm>
            <a:off x="6019800" y="5273675"/>
            <a:ext cx="2362200" cy="822325"/>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Not a binary search tree</a:t>
            </a:r>
          </a:p>
        </p:txBody>
      </p:sp>
      <p:sp>
        <p:nvSpPr>
          <p:cNvPr id="74" name="Text Box 17">
            <a:extLst>
              <a:ext uri="{FF2B5EF4-FFF2-40B4-BE49-F238E27FC236}">
                <a16:creationId xmlns:a16="http://schemas.microsoft.com/office/drawing/2014/main" id="{A59DB85B-70A9-4F46-8EDE-B215E447AAD9}"/>
              </a:ext>
            </a:extLst>
          </p:cNvPr>
          <p:cNvSpPr txBox="1">
            <a:spLocks noChangeArrowheads="1"/>
          </p:cNvSpPr>
          <p:nvPr/>
        </p:nvSpPr>
        <p:spPr bwMode="auto">
          <a:xfrm>
            <a:off x="990600" y="3305184"/>
            <a:ext cx="3810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5</a:t>
            </a:r>
          </a:p>
        </p:txBody>
      </p:sp>
      <p:sp>
        <p:nvSpPr>
          <p:cNvPr id="75" name="Text Box 18">
            <a:extLst>
              <a:ext uri="{FF2B5EF4-FFF2-40B4-BE49-F238E27FC236}">
                <a16:creationId xmlns:a16="http://schemas.microsoft.com/office/drawing/2014/main" id="{99E33A84-FE00-984F-AFA8-873CA56DE90B}"/>
              </a:ext>
            </a:extLst>
          </p:cNvPr>
          <p:cNvSpPr txBox="1">
            <a:spLocks noChangeArrowheads="1"/>
          </p:cNvSpPr>
          <p:nvPr/>
        </p:nvSpPr>
        <p:spPr bwMode="auto">
          <a:xfrm>
            <a:off x="1447800" y="2543184"/>
            <a:ext cx="5334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10</a:t>
            </a:r>
          </a:p>
        </p:txBody>
      </p:sp>
      <p:sp>
        <p:nvSpPr>
          <p:cNvPr id="76" name="Text Box 19">
            <a:extLst>
              <a:ext uri="{FF2B5EF4-FFF2-40B4-BE49-F238E27FC236}">
                <a16:creationId xmlns:a16="http://schemas.microsoft.com/office/drawing/2014/main" id="{0F91B69B-A0BD-1F46-9262-4F7856563FD9}"/>
              </a:ext>
            </a:extLst>
          </p:cNvPr>
          <p:cNvSpPr txBox="1">
            <a:spLocks noChangeArrowheads="1"/>
          </p:cNvSpPr>
          <p:nvPr/>
        </p:nvSpPr>
        <p:spPr bwMode="auto">
          <a:xfrm>
            <a:off x="1905000" y="3305184"/>
            <a:ext cx="6096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30</a:t>
            </a:r>
          </a:p>
        </p:txBody>
      </p:sp>
      <p:sp>
        <p:nvSpPr>
          <p:cNvPr id="77" name="Text Box 20">
            <a:extLst>
              <a:ext uri="{FF2B5EF4-FFF2-40B4-BE49-F238E27FC236}">
                <a16:creationId xmlns:a16="http://schemas.microsoft.com/office/drawing/2014/main" id="{0A801DDA-37D9-1945-B049-0809F5F4BFAA}"/>
              </a:ext>
            </a:extLst>
          </p:cNvPr>
          <p:cNvSpPr txBox="1">
            <a:spLocks noChangeArrowheads="1"/>
          </p:cNvSpPr>
          <p:nvPr/>
        </p:nvSpPr>
        <p:spPr bwMode="auto">
          <a:xfrm>
            <a:off x="685800" y="4219584"/>
            <a:ext cx="3810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2</a:t>
            </a:r>
          </a:p>
        </p:txBody>
      </p:sp>
      <p:sp>
        <p:nvSpPr>
          <p:cNvPr id="78" name="Text Box 21">
            <a:extLst>
              <a:ext uri="{FF2B5EF4-FFF2-40B4-BE49-F238E27FC236}">
                <a16:creationId xmlns:a16="http://schemas.microsoft.com/office/drawing/2014/main" id="{C7A2F389-BD8D-1541-8308-AAFB6F6DF9EE}"/>
              </a:ext>
            </a:extLst>
          </p:cNvPr>
          <p:cNvSpPr txBox="1">
            <a:spLocks noChangeArrowheads="1"/>
          </p:cNvSpPr>
          <p:nvPr/>
        </p:nvSpPr>
        <p:spPr bwMode="auto">
          <a:xfrm>
            <a:off x="1524000" y="4219584"/>
            <a:ext cx="6096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25</a:t>
            </a:r>
          </a:p>
        </p:txBody>
      </p:sp>
      <p:sp>
        <p:nvSpPr>
          <p:cNvPr id="79" name="Text Box 22">
            <a:extLst>
              <a:ext uri="{FF2B5EF4-FFF2-40B4-BE49-F238E27FC236}">
                <a16:creationId xmlns:a16="http://schemas.microsoft.com/office/drawing/2014/main" id="{1FD54419-E54F-6844-B906-CEE142883CFE}"/>
              </a:ext>
            </a:extLst>
          </p:cNvPr>
          <p:cNvSpPr txBox="1">
            <a:spLocks noChangeArrowheads="1"/>
          </p:cNvSpPr>
          <p:nvPr/>
        </p:nvSpPr>
        <p:spPr bwMode="auto">
          <a:xfrm>
            <a:off x="2514600" y="4219584"/>
            <a:ext cx="5334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45</a:t>
            </a:r>
          </a:p>
        </p:txBody>
      </p:sp>
      <p:sp>
        <p:nvSpPr>
          <p:cNvPr id="80" name="Oval 23">
            <a:extLst>
              <a:ext uri="{FF2B5EF4-FFF2-40B4-BE49-F238E27FC236}">
                <a16:creationId xmlns:a16="http://schemas.microsoft.com/office/drawing/2014/main" id="{F8B8AC3E-BC6A-0942-9BB9-233B48090445}"/>
              </a:ext>
            </a:extLst>
          </p:cNvPr>
          <p:cNvSpPr>
            <a:spLocks noChangeArrowheads="1"/>
          </p:cNvSpPr>
          <p:nvPr/>
        </p:nvSpPr>
        <p:spPr bwMode="auto">
          <a:xfrm>
            <a:off x="6705600" y="2133600"/>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81" name="Oval 24">
            <a:extLst>
              <a:ext uri="{FF2B5EF4-FFF2-40B4-BE49-F238E27FC236}">
                <a16:creationId xmlns:a16="http://schemas.microsoft.com/office/drawing/2014/main" id="{619FB7E5-C6F2-F941-B57C-209C3FF1D524}"/>
              </a:ext>
            </a:extLst>
          </p:cNvPr>
          <p:cNvSpPr>
            <a:spLocks noChangeArrowheads="1"/>
          </p:cNvSpPr>
          <p:nvPr/>
        </p:nvSpPr>
        <p:spPr bwMode="auto">
          <a:xfrm>
            <a:off x="6172200" y="2924175"/>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82" name="Oval 25">
            <a:extLst>
              <a:ext uri="{FF2B5EF4-FFF2-40B4-BE49-F238E27FC236}">
                <a16:creationId xmlns:a16="http://schemas.microsoft.com/office/drawing/2014/main" id="{EFB35411-0674-334F-BC20-FCB0D87DC961}"/>
              </a:ext>
            </a:extLst>
          </p:cNvPr>
          <p:cNvSpPr>
            <a:spLocks noChangeArrowheads="1"/>
          </p:cNvSpPr>
          <p:nvPr/>
        </p:nvSpPr>
        <p:spPr bwMode="auto">
          <a:xfrm>
            <a:off x="7162800" y="2924175"/>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83" name="Oval 26">
            <a:extLst>
              <a:ext uri="{FF2B5EF4-FFF2-40B4-BE49-F238E27FC236}">
                <a16:creationId xmlns:a16="http://schemas.microsoft.com/office/drawing/2014/main" id="{40CABA3A-9926-F34D-88B5-06B26ADA36BC}"/>
              </a:ext>
            </a:extLst>
          </p:cNvPr>
          <p:cNvSpPr>
            <a:spLocks noChangeArrowheads="1"/>
          </p:cNvSpPr>
          <p:nvPr/>
        </p:nvSpPr>
        <p:spPr bwMode="auto">
          <a:xfrm>
            <a:off x="5867400" y="3762375"/>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84" name="Oval 27">
            <a:extLst>
              <a:ext uri="{FF2B5EF4-FFF2-40B4-BE49-F238E27FC236}">
                <a16:creationId xmlns:a16="http://schemas.microsoft.com/office/drawing/2014/main" id="{BD793B26-1897-094B-8B64-A4195891E597}"/>
              </a:ext>
            </a:extLst>
          </p:cNvPr>
          <p:cNvSpPr>
            <a:spLocks noChangeArrowheads="1"/>
          </p:cNvSpPr>
          <p:nvPr/>
        </p:nvSpPr>
        <p:spPr bwMode="auto">
          <a:xfrm>
            <a:off x="6781800" y="3762375"/>
            <a:ext cx="762000" cy="571500"/>
          </a:xfrm>
          <a:prstGeom prst="ellipse">
            <a:avLst/>
          </a:prstGeom>
          <a:noFill/>
          <a:ln w="57150">
            <a:solidFill>
              <a:srgbClr val="008080"/>
            </a:solidFill>
            <a:round/>
            <a:headEnd/>
            <a:tailEnd/>
          </a:ln>
          <a:effectLst/>
        </p:spPr>
        <p:txBody>
          <a:bodyPr wrap="none" anchor="ctr"/>
          <a:lstStyle/>
          <a:p>
            <a:endParaRPr lang="zh-TW" altLang="en-US"/>
          </a:p>
        </p:txBody>
      </p:sp>
      <p:cxnSp>
        <p:nvCxnSpPr>
          <p:cNvPr id="85" name="AutoShape 28">
            <a:extLst>
              <a:ext uri="{FF2B5EF4-FFF2-40B4-BE49-F238E27FC236}">
                <a16:creationId xmlns:a16="http://schemas.microsoft.com/office/drawing/2014/main" id="{B8617B3D-D572-BD47-AC1E-3E5C0CA9E74D}"/>
              </a:ext>
            </a:extLst>
          </p:cNvPr>
          <p:cNvCxnSpPr>
            <a:cxnSpLocks noChangeShapeType="1"/>
            <a:stCxn id="81" idx="4"/>
            <a:endCxn id="83" idx="0"/>
          </p:cNvCxnSpPr>
          <p:nvPr/>
        </p:nvCxnSpPr>
        <p:spPr bwMode="auto">
          <a:xfrm flipH="1">
            <a:off x="6248400" y="3524250"/>
            <a:ext cx="304800" cy="209550"/>
          </a:xfrm>
          <a:prstGeom prst="straightConnector1">
            <a:avLst/>
          </a:prstGeom>
          <a:noFill/>
          <a:ln w="50800">
            <a:solidFill>
              <a:srgbClr val="0000FF"/>
            </a:solidFill>
            <a:round/>
            <a:headEnd/>
            <a:tailEnd type="triangle" w="med" len="med"/>
          </a:ln>
          <a:effectLst/>
        </p:spPr>
      </p:cxnSp>
      <p:cxnSp>
        <p:nvCxnSpPr>
          <p:cNvPr id="86" name="AutoShape 29">
            <a:extLst>
              <a:ext uri="{FF2B5EF4-FFF2-40B4-BE49-F238E27FC236}">
                <a16:creationId xmlns:a16="http://schemas.microsoft.com/office/drawing/2014/main" id="{961E5741-BDC5-2C4E-8819-324FF06D2E8C}"/>
              </a:ext>
            </a:extLst>
          </p:cNvPr>
          <p:cNvCxnSpPr>
            <a:cxnSpLocks noChangeShapeType="1"/>
            <a:stCxn id="81" idx="4"/>
            <a:endCxn id="84" idx="0"/>
          </p:cNvCxnSpPr>
          <p:nvPr/>
        </p:nvCxnSpPr>
        <p:spPr bwMode="auto">
          <a:xfrm>
            <a:off x="6553200" y="3524250"/>
            <a:ext cx="609600" cy="209550"/>
          </a:xfrm>
          <a:prstGeom prst="straightConnector1">
            <a:avLst/>
          </a:prstGeom>
          <a:noFill/>
          <a:ln w="50800">
            <a:solidFill>
              <a:srgbClr val="0000FF"/>
            </a:solidFill>
            <a:round/>
            <a:headEnd/>
            <a:tailEnd type="triangle" w="med" len="med"/>
          </a:ln>
          <a:effectLst/>
        </p:spPr>
      </p:cxnSp>
      <p:cxnSp>
        <p:nvCxnSpPr>
          <p:cNvPr id="87" name="AutoShape 30">
            <a:extLst>
              <a:ext uri="{FF2B5EF4-FFF2-40B4-BE49-F238E27FC236}">
                <a16:creationId xmlns:a16="http://schemas.microsoft.com/office/drawing/2014/main" id="{4F8E84AC-CC4F-B34B-96C6-F789317B31AC}"/>
              </a:ext>
            </a:extLst>
          </p:cNvPr>
          <p:cNvCxnSpPr>
            <a:cxnSpLocks noChangeShapeType="1"/>
            <a:stCxn id="80" idx="4"/>
            <a:endCxn id="82" idx="0"/>
          </p:cNvCxnSpPr>
          <p:nvPr/>
        </p:nvCxnSpPr>
        <p:spPr bwMode="auto">
          <a:xfrm>
            <a:off x="7086600" y="2733675"/>
            <a:ext cx="457200" cy="161925"/>
          </a:xfrm>
          <a:prstGeom prst="straightConnector1">
            <a:avLst/>
          </a:prstGeom>
          <a:noFill/>
          <a:ln w="50800">
            <a:solidFill>
              <a:srgbClr val="0000FF"/>
            </a:solidFill>
            <a:round/>
            <a:headEnd/>
            <a:tailEnd type="triangle" w="med" len="med"/>
          </a:ln>
          <a:effectLst/>
        </p:spPr>
      </p:cxnSp>
      <p:cxnSp>
        <p:nvCxnSpPr>
          <p:cNvPr id="88" name="AutoShape 31">
            <a:extLst>
              <a:ext uri="{FF2B5EF4-FFF2-40B4-BE49-F238E27FC236}">
                <a16:creationId xmlns:a16="http://schemas.microsoft.com/office/drawing/2014/main" id="{D4F25639-4B9D-474F-82C1-0AA71E88EAB7}"/>
              </a:ext>
            </a:extLst>
          </p:cNvPr>
          <p:cNvCxnSpPr>
            <a:cxnSpLocks noChangeShapeType="1"/>
            <a:stCxn id="80" idx="4"/>
            <a:endCxn id="81" idx="0"/>
          </p:cNvCxnSpPr>
          <p:nvPr/>
        </p:nvCxnSpPr>
        <p:spPr bwMode="auto">
          <a:xfrm flipH="1">
            <a:off x="6553200" y="2733675"/>
            <a:ext cx="533400" cy="161925"/>
          </a:xfrm>
          <a:prstGeom prst="straightConnector1">
            <a:avLst/>
          </a:prstGeom>
          <a:noFill/>
          <a:ln w="50800">
            <a:solidFill>
              <a:srgbClr val="0000FF"/>
            </a:solidFill>
            <a:round/>
            <a:headEnd/>
            <a:tailEnd type="triangle" w="med" len="med"/>
          </a:ln>
          <a:effectLst/>
        </p:spPr>
      </p:cxnSp>
      <p:cxnSp>
        <p:nvCxnSpPr>
          <p:cNvPr id="89" name="AutoShape 32">
            <a:extLst>
              <a:ext uri="{FF2B5EF4-FFF2-40B4-BE49-F238E27FC236}">
                <a16:creationId xmlns:a16="http://schemas.microsoft.com/office/drawing/2014/main" id="{48711E48-7440-ED48-B673-A2B09C908735}"/>
              </a:ext>
            </a:extLst>
          </p:cNvPr>
          <p:cNvCxnSpPr>
            <a:cxnSpLocks noChangeShapeType="1"/>
            <a:stCxn id="82" idx="4"/>
            <a:endCxn id="90" idx="0"/>
          </p:cNvCxnSpPr>
          <p:nvPr/>
        </p:nvCxnSpPr>
        <p:spPr bwMode="auto">
          <a:xfrm>
            <a:off x="7543800" y="3524250"/>
            <a:ext cx="533400" cy="209550"/>
          </a:xfrm>
          <a:prstGeom prst="straightConnector1">
            <a:avLst/>
          </a:prstGeom>
          <a:noFill/>
          <a:ln w="50800">
            <a:solidFill>
              <a:srgbClr val="0000FF"/>
            </a:solidFill>
            <a:round/>
            <a:headEnd/>
            <a:tailEnd type="triangle" w="med" len="med"/>
          </a:ln>
          <a:effectLst/>
        </p:spPr>
      </p:cxnSp>
      <p:sp>
        <p:nvSpPr>
          <p:cNvPr id="90" name="Oval 33">
            <a:extLst>
              <a:ext uri="{FF2B5EF4-FFF2-40B4-BE49-F238E27FC236}">
                <a16:creationId xmlns:a16="http://schemas.microsoft.com/office/drawing/2014/main" id="{B68BDEDD-B6A9-A641-9874-106CBB90B30C}"/>
              </a:ext>
            </a:extLst>
          </p:cNvPr>
          <p:cNvSpPr>
            <a:spLocks noChangeArrowheads="1"/>
          </p:cNvSpPr>
          <p:nvPr/>
        </p:nvSpPr>
        <p:spPr bwMode="auto">
          <a:xfrm>
            <a:off x="7696200" y="3762375"/>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91" name="Text Box 34">
            <a:extLst>
              <a:ext uri="{FF2B5EF4-FFF2-40B4-BE49-F238E27FC236}">
                <a16:creationId xmlns:a16="http://schemas.microsoft.com/office/drawing/2014/main" id="{C7511548-1B69-D849-913B-6E616D597DC1}"/>
              </a:ext>
            </a:extLst>
          </p:cNvPr>
          <p:cNvSpPr txBox="1">
            <a:spLocks noChangeArrowheads="1"/>
          </p:cNvSpPr>
          <p:nvPr/>
        </p:nvSpPr>
        <p:spPr bwMode="auto">
          <a:xfrm>
            <a:off x="6324600" y="2924175"/>
            <a:ext cx="3810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5</a:t>
            </a:r>
          </a:p>
        </p:txBody>
      </p:sp>
      <p:sp>
        <p:nvSpPr>
          <p:cNvPr id="92" name="Text Box 35">
            <a:extLst>
              <a:ext uri="{FF2B5EF4-FFF2-40B4-BE49-F238E27FC236}">
                <a16:creationId xmlns:a16="http://schemas.microsoft.com/office/drawing/2014/main" id="{E4CE3F57-6D4A-CA43-8ADC-BBD0C0A156CF}"/>
              </a:ext>
            </a:extLst>
          </p:cNvPr>
          <p:cNvSpPr txBox="1">
            <a:spLocks noChangeArrowheads="1"/>
          </p:cNvSpPr>
          <p:nvPr/>
        </p:nvSpPr>
        <p:spPr bwMode="auto">
          <a:xfrm>
            <a:off x="6781800" y="2162175"/>
            <a:ext cx="5334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10</a:t>
            </a:r>
          </a:p>
        </p:txBody>
      </p:sp>
      <p:sp>
        <p:nvSpPr>
          <p:cNvPr id="93" name="Text Box 36">
            <a:extLst>
              <a:ext uri="{FF2B5EF4-FFF2-40B4-BE49-F238E27FC236}">
                <a16:creationId xmlns:a16="http://schemas.microsoft.com/office/drawing/2014/main" id="{1A184563-852E-1A42-B3FF-851A22EEA524}"/>
              </a:ext>
            </a:extLst>
          </p:cNvPr>
          <p:cNvSpPr txBox="1">
            <a:spLocks noChangeArrowheads="1"/>
          </p:cNvSpPr>
          <p:nvPr/>
        </p:nvSpPr>
        <p:spPr bwMode="auto">
          <a:xfrm>
            <a:off x="7239000" y="2924175"/>
            <a:ext cx="6096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45</a:t>
            </a:r>
          </a:p>
        </p:txBody>
      </p:sp>
      <p:sp>
        <p:nvSpPr>
          <p:cNvPr id="94" name="Text Box 37">
            <a:extLst>
              <a:ext uri="{FF2B5EF4-FFF2-40B4-BE49-F238E27FC236}">
                <a16:creationId xmlns:a16="http://schemas.microsoft.com/office/drawing/2014/main" id="{34804351-FC19-0F49-A023-D0D3BFE96F95}"/>
              </a:ext>
            </a:extLst>
          </p:cNvPr>
          <p:cNvSpPr txBox="1">
            <a:spLocks noChangeArrowheads="1"/>
          </p:cNvSpPr>
          <p:nvPr/>
        </p:nvSpPr>
        <p:spPr bwMode="auto">
          <a:xfrm>
            <a:off x="6019800" y="3838575"/>
            <a:ext cx="3810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2</a:t>
            </a:r>
          </a:p>
        </p:txBody>
      </p:sp>
      <p:sp>
        <p:nvSpPr>
          <p:cNvPr id="95" name="Text Box 38">
            <a:extLst>
              <a:ext uri="{FF2B5EF4-FFF2-40B4-BE49-F238E27FC236}">
                <a16:creationId xmlns:a16="http://schemas.microsoft.com/office/drawing/2014/main" id="{0388C8BA-1B36-7646-97AC-AF42CC200B82}"/>
              </a:ext>
            </a:extLst>
          </p:cNvPr>
          <p:cNvSpPr txBox="1">
            <a:spLocks noChangeArrowheads="1"/>
          </p:cNvSpPr>
          <p:nvPr/>
        </p:nvSpPr>
        <p:spPr bwMode="auto">
          <a:xfrm>
            <a:off x="6858000" y="3838575"/>
            <a:ext cx="6096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25</a:t>
            </a:r>
          </a:p>
        </p:txBody>
      </p:sp>
      <p:sp>
        <p:nvSpPr>
          <p:cNvPr id="96" name="Text Box 39">
            <a:extLst>
              <a:ext uri="{FF2B5EF4-FFF2-40B4-BE49-F238E27FC236}">
                <a16:creationId xmlns:a16="http://schemas.microsoft.com/office/drawing/2014/main" id="{6ECC5146-502A-9840-BD9B-B1F21EC60399}"/>
              </a:ext>
            </a:extLst>
          </p:cNvPr>
          <p:cNvSpPr txBox="1">
            <a:spLocks noChangeArrowheads="1"/>
          </p:cNvSpPr>
          <p:nvPr/>
        </p:nvSpPr>
        <p:spPr bwMode="auto">
          <a:xfrm>
            <a:off x="7848600" y="3838575"/>
            <a:ext cx="5334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30</a:t>
            </a:r>
          </a:p>
        </p:txBody>
      </p:sp>
      <p:sp>
        <p:nvSpPr>
          <p:cNvPr id="97" name="Oval 40">
            <a:extLst>
              <a:ext uri="{FF2B5EF4-FFF2-40B4-BE49-F238E27FC236}">
                <a16:creationId xmlns:a16="http://schemas.microsoft.com/office/drawing/2014/main" id="{84C51AB8-8A76-D349-B82B-942350DFEB4F}"/>
              </a:ext>
            </a:extLst>
          </p:cNvPr>
          <p:cNvSpPr>
            <a:spLocks noChangeArrowheads="1"/>
          </p:cNvSpPr>
          <p:nvPr/>
        </p:nvSpPr>
        <p:spPr bwMode="auto">
          <a:xfrm>
            <a:off x="4114800" y="1571625"/>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98" name="Oval 41">
            <a:extLst>
              <a:ext uri="{FF2B5EF4-FFF2-40B4-BE49-F238E27FC236}">
                <a16:creationId xmlns:a16="http://schemas.microsoft.com/office/drawing/2014/main" id="{F0E80ACB-4239-5341-8F74-AD2E8270EDAC}"/>
              </a:ext>
            </a:extLst>
          </p:cNvPr>
          <p:cNvSpPr>
            <a:spLocks noChangeArrowheads="1"/>
          </p:cNvSpPr>
          <p:nvPr/>
        </p:nvSpPr>
        <p:spPr bwMode="auto">
          <a:xfrm>
            <a:off x="3581400" y="2362200"/>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99" name="Oval 42">
            <a:extLst>
              <a:ext uri="{FF2B5EF4-FFF2-40B4-BE49-F238E27FC236}">
                <a16:creationId xmlns:a16="http://schemas.microsoft.com/office/drawing/2014/main" id="{7396AC1E-0D06-B041-AE8E-1179C1F2007B}"/>
              </a:ext>
            </a:extLst>
          </p:cNvPr>
          <p:cNvSpPr>
            <a:spLocks noChangeArrowheads="1"/>
          </p:cNvSpPr>
          <p:nvPr/>
        </p:nvSpPr>
        <p:spPr bwMode="auto">
          <a:xfrm>
            <a:off x="4572000" y="2362200"/>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100" name="Oval 43">
            <a:extLst>
              <a:ext uri="{FF2B5EF4-FFF2-40B4-BE49-F238E27FC236}">
                <a16:creationId xmlns:a16="http://schemas.microsoft.com/office/drawing/2014/main" id="{8E38AA75-B30E-F748-AE20-63E1DF2EF785}"/>
              </a:ext>
            </a:extLst>
          </p:cNvPr>
          <p:cNvSpPr>
            <a:spLocks noChangeArrowheads="1"/>
          </p:cNvSpPr>
          <p:nvPr/>
        </p:nvSpPr>
        <p:spPr bwMode="auto">
          <a:xfrm>
            <a:off x="4191000" y="3200400"/>
            <a:ext cx="762000" cy="571500"/>
          </a:xfrm>
          <a:prstGeom prst="ellipse">
            <a:avLst/>
          </a:prstGeom>
          <a:noFill/>
          <a:ln w="57150">
            <a:solidFill>
              <a:srgbClr val="008080"/>
            </a:solidFill>
            <a:round/>
            <a:headEnd/>
            <a:tailEnd/>
          </a:ln>
          <a:effectLst/>
        </p:spPr>
        <p:txBody>
          <a:bodyPr wrap="none" anchor="ctr"/>
          <a:lstStyle/>
          <a:p>
            <a:endParaRPr lang="zh-TW" altLang="en-US"/>
          </a:p>
        </p:txBody>
      </p:sp>
      <p:cxnSp>
        <p:nvCxnSpPr>
          <p:cNvPr id="101" name="AutoShape 44">
            <a:extLst>
              <a:ext uri="{FF2B5EF4-FFF2-40B4-BE49-F238E27FC236}">
                <a16:creationId xmlns:a16="http://schemas.microsoft.com/office/drawing/2014/main" id="{F30861A5-9351-7840-AFB9-0E01FFFCBE4B}"/>
              </a:ext>
            </a:extLst>
          </p:cNvPr>
          <p:cNvCxnSpPr>
            <a:cxnSpLocks noChangeShapeType="1"/>
            <a:stCxn id="99" idx="4"/>
            <a:endCxn id="100" idx="0"/>
          </p:cNvCxnSpPr>
          <p:nvPr/>
        </p:nvCxnSpPr>
        <p:spPr bwMode="auto">
          <a:xfrm flipH="1">
            <a:off x="4572000" y="2962275"/>
            <a:ext cx="381000" cy="209550"/>
          </a:xfrm>
          <a:prstGeom prst="straightConnector1">
            <a:avLst/>
          </a:prstGeom>
          <a:noFill/>
          <a:ln w="50800">
            <a:solidFill>
              <a:srgbClr val="0000FF"/>
            </a:solidFill>
            <a:round/>
            <a:headEnd/>
            <a:tailEnd type="triangle" w="med" len="med"/>
          </a:ln>
          <a:effectLst/>
        </p:spPr>
      </p:cxnSp>
      <p:cxnSp>
        <p:nvCxnSpPr>
          <p:cNvPr id="102" name="AutoShape 45">
            <a:extLst>
              <a:ext uri="{FF2B5EF4-FFF2-40B4-BE49-F238E27FC236}">
                <a16:creationId xmlns:a16="http://schemas.microsoft.com/office/drawing/2014/main" id="{68F03068-9AB7-8E42-916A-E62A8408DC2F}"/>
              </a:ext>
            </a:extLst>
          </p:cNvPr>
          <p:cNvCxnSpPr>
            <a:cxnSpLocks noChangeShapeType="1"/>
            <a:stCxn id="97" idx="4"/>
            <a:endCxn id="99" idx="0"/>
          </p:cNvCxnSpPr>
          <p:nvPr/>
        </p:nvCxnSpPr>
        <p:spPr bwMode="auto">
          <a:xfrm>
            <a:off x="4495800" y="2171700"/>
            <a:ext cx="457200" cy="161925"/>
          </a:xfrm>
          <a:prstGeom prst="straightConnector1">
            <a:avLst/>
          </a:prstGeom>
          <a:noFill/>
          <a:ln w="50800">
            <a:solidFill>
              <a:srgbClr val="0000FF"/>
            </a:solidFill>
            <a:round/>
            <a:headEnd/>
            <a:tailEnd type="triangle" w="med" len="med"/>
          </a:ln>
          <a:effectLst/>
        </p:spPr>
      </p:cxnSp>
      <p:cxnSp>
        <p:nvCxnSpPr>
          <p:cNvPr id="103" name="AutoShape 46">
            <a:extLst>
              <a:ext uri="{FF2B5EF4-FFF2-40B4-BE49-F238E27FC236}">
                <a16:creationId xmlns:a16="http://schemas.microsoft.com/office/drawing/2014/main" id="{CC8A13EB-9FFE-2541-85FA-CBF20BAB0477}"/>
              </a:ext>
            </a:extLst>
          </p:cNvPr>
          <p:cNvCxnSpPr>
            <a:cxnSpLocks noChangeShapeType="1"/>
            <a:stCxn id="97" idx="4"/>
            <a:endCxn id="98" idx="0"/>
          </p:cNvCxnSpPr>
          <p:nvPr/>
        </p:nvCxnSpPr>
        <p:spPr bwMode="auto">
          <a:xfrm flipH="1">
            <a:off x="3962400" y="2171700"/>
            <a:ext cx="533400" cy="161925"/>
          </a:xfrm>
          <a:prstGeom prst="straightConnector1">
            <a:avLst/>
          </a:prstGeom>
          <a:noFill/>
          <a:ln w="50800">
            <a:solidFill>
              <a:srgbClr val="0000FF"/>
            </a:solidFill>
            <a:round/>
            <a:headEnd/>
            <a:tailEnd type="triangle" w="med" len="med"/>
          </a:ln>
          <a:effectLst/>
        </p:spPr>
      </p:cxnSp>
      <p:cxnSp>
        <p:nvCxnSpPr>
          <p:cNvPr id="104" name="AutoShape 47">
            <a:extLst>
              <a:ext uri="{FF2B5EF4-FFF2-40B4-BE49-F238E27FC236}">
                <a16:creationId xmlns:a16="http://schemas.microsoft.com/office/drawing/2014/main" id="{288E94D7-3C35-6D49-9F70-A8434F24E961}"/>
              </a:ext>
            </a:extLst>
          </p:cNvPr>
          <p:cNvCxnSpPr>
            <a:cxnSpLocks noChangeShapeType="1"/>
            <a:stCxn id="100" idx="4"/>
            <a:endCxn id="105" idx="0"/>
          </p:cNvCxnSpPr>
          <p:nvPr/>
        </p:nvCxnSpPr>
        <p:spPr bwMode="auto">
          <a:xfrm flipH="1">
            <a:off x="3886200" y="3800475"/>
            <a:ext cx="685800" cy="209550"/>
          </a:xfrm>
          <a:prstGeom prst="straightConnector1">
            <a:avLst/>
          </a:prstGeom>
          <a:noFill/>
          <a:ln w="50800">
            <a:solidFill>
              <a:srgbClr val="0000FF"/>
            </a:solidFill>
            <a:round/>
            <a:headEnd/>
            <a:tailEnd type="triangle" w="med" len="med"/>
          </a:ln>
          <a:effectLst/>
        </p:spPr>
      </p:cxnSp>
      <p:sp>
        <p:nvSpPr>
          <p:cNvPr id="105" name="Oval 48">
            <a:extLst>
              <a:ext uri="{FF2B5EF4-FFF2-40B4-BE49-F238E27FC236}">
                <a16:creationId xmlns:a16="http://schemas.microsoft.com/office/drawing/2014/main" id="{4E2BB856-C1FE-B242-A470-056C2498C2D3}"/>
              </a:ext>
            </a:extLst>
          </p:cNvPr>
          <p:cNvSpPr>
            <a:spLocks noChangeArrowheads="1"/>
          </p:cNvSpPr>
          <p:nvPr/>
        </p:nvSpPr>
        <p:spPr bwMode="auto">
          <a:xfrm>
            <a:off x="3505200" y="4038600"/>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106" name="Text Box 49">
            <a:extLst>
              <a:ext uri="{FF2B5EF4-FFF2-40B4-BE49-F238E27FC236}">
                <a16:creationId xmlns:a16="http://schemas.microsoft.com/office/drawing/2014/main" id="{59526993-2B99-A44B-9CB8-20C7889A9ED2}"/>
              </a:ext>
            </a:extLst>
          </p:cNvPr>
          <p:cNvSpPr txBox="1">
            <a:spLocks noChangeArrowheads="1"/>
          </p:cNvSpPr>
          <p:nvPr/>
        </p:nvSpPr>
        <p:spPr bwMode="auto">
          <a:xfrm>
            <a:off x="4267200" y="1600200"/>
            <a:ext cx="3810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5</a:t>
            </a:r>
          </a:p>
        </p:txBody>
      </p:sp>
      <p:sp>
        <p:nvSpPr>
          <p:cNvPr id="107" name="Text Box 50">
            <a:extLst>
              <a:ext uri="{FF2B5EF4-FFF2-40B4-BE49-F238E27FC236}">
                <a16:creationId xmlns:a16="http://schemas.microsoft.com/office/drawing/2014/main" id="{812682E0-BB7F-AB48-92E3-6DE3E4676727}"/>
              </a:ext>
            </a:extLst>
          </p:cNvPr>
          <p:cNvSpPr txBox="1">
            <a:spLocks noChangeArrowheads="1"/>
          </p:cNvSpPr>
          <p:nvPr/>
        </p:nvSpPr>
        <p:spPr bwMode="auto">
          <a:xfrm>
            <a:off x="3581400" y="4038600"/>
            <a:ext cx="5334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10</a:t>
            </a:r>
          </a:p>
        </p:txBody>
      </p:sp>
      <p:sp>
        <p:nvSpPr>
          <p:cNvPr id="108" name="Text Box 51">
            <a:extLst>
              <a:ext uri="{FF2B5EF4-FFF2-40B4-BE49-F238E27FC236}">
                <a16:creationId xmlns:a16="http://schemas.microsoft.com/office/drawing/2014/main" id="{A2281491-DBBD-4A46-898A-2EBC2C5527D7}"/>
              </a:ext>
            </a:extLst>
          </p:cNvPr>
          <p:cNvSpPr txBox="1">
            <a:spLocks noChangeArrowheads="1"/>
          </p:cNvSpPr>
          <p:nvPr/>
        </p:nvSpPr>
        <p:spPr bwMode="auto">
          <a:xfrm>
            <a:off x="4267200" y="3276600"/>
            <a:ext cx="6096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30</a:t>
            </a:r>
          </a:p>
        </p:txBody>
      </p:sp>
      <p:sp>
        <p:nvSpPr>
          <p:cNvPr id="109" name="Text Box 52">
            <a:extLst>
              <a:ext uri="{FF2B5EF4-FFF2-40B4-BE49-F238E27FC236}">
                <a16:creationId xmlns:a16="http://schemas.microsoft.com/office/drawing/2014/main" id="{F984E63D-5E2E-FF48-920F-5B0916128704}"/>
              </a:ext>
            </a:extLst>
          </p:cNvPr>
          <p:cNvSpPr txBox="1">
            <a:spLocks noChangeArrowheads="1"/>
          </p:cNvSpPr>
          <p:nvPr/>
        </p:nvSpPr>
        <p:spPr bwMode="auto">
          <a:xfrm>
            <a:off x="3733800" y="2362200"/>
            <a:ext cx="3810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2</a:t>
            </a:r>
          </a:p>
        </p:txBody>
      </p:sp>
      <p:sp>
        <p:nvSpPr>
          <p:cNvPr id="110" name="Text Box 53">
            <a:extLst>
              <a:ext uri="{FF2B5EF4-FFF2-40B4-BE49-F238E27FC236}">
                <a16:creationId xmlns:a16="http://schemas.microsoft.com/office/drawing/2014/main" id="{08AD2D90-4A7B-884D-B1DE-077BAC298DB9}"/>
              </a:ext>
            </a:extLst>
          </p:cNvPr>
          <p:cNvSpPr txBox="1">
            <a:spLocks noChangeArrowheads="1"/>
          </p:cNvSpPr>
          <p:nvPr/>
        </p:nvSpPr>
        <p:spPr bwMode="auto">
          <a:xfrm>
            <a:off x="4191000" y="4876800"/>
            <a:ext cx="6096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25</a:t>
            </a:r>
          </a:p>
        </p:txBody>
      </p:sp>
      <p:sp>
        <p:nvSpPr>
          <p:cNvPr id="111" name="Text Box 54">
            <a:extLst>
              <a:ext uri="{FF2B5EF4-FFF2-40B4-BE49-F238E27FC236}">
                <a16:creationId xmlns:a16="http://schemas.microsoft.com/office/drawing/2014/main" id="{E7C04768-0E03-D447-9E56-0BB05CE2EE21}"/>
              </a:ext>
            </a:extLst>
          </p:cNvPr>
          <p:cNvSpPr txBox="1">
            <a:spLocks noChangeArrowheads="1"/>
          </p:cNvSpPr>
          <p:nvPr/>
        </p:nvSpPr>
        <p:spPr bwMode="auto">
          <a:xfrm>
            <a:off x="4648200" y="2362200"/>
            <a:ext cx="5334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45</a:t>
            </a:r>
          </a:p>
        </p:txBody>
      </p:sp>
      <p:sp>
        <p:nvSpPr>
          <p:cNvPr id="112" name="Oval 55">
            <a:extLst>
              <a:ext uri="{FF2B5EF4-FFF2-40B4-BE49-F238E27FC236}">
                <a16:creationId xmlns:a16="http://schemas.microsoft.com/office/drawing/2014/main" id="{E12914D8-5446-9B4F-9B50-9825C2F18D72}"/>
              </a:ext>
            </a:extLst>
          </p:cNvPr>
          <p:cNvSpPr>
            <a:spLocks noChangeArrowheads="1"/>
          </p:cNvSpPr>
          <p:nvPr/>
        </p:nvSpPr>
        <p:spPr bwMode="auto">
          <a:xfrm>
            <a:off x="4114800" y="4876800"/>
            <a:ext cx="762000" cy="571500"/>
          </a:xfrm>
          <a:prstGeom prst="ellipse">
            <a:avLst/>
          </a:prstGeom>
          <a:noFill/>
          <a:ln w="57150">
            <a:solidFill>
              <a:srgbClr val="008080"/>
            </a:solidFill>
            <a:round/>
            <a:headEnd/>
            <a:tailEnd/>
          </a:ln>
          <a:effectLst/>
        </p:spPr>
        <p:txBody>
          <a:bodyPr wrap="none" anchor="ctr"/>
          <a:lstStyle/>
          <a:p>
            <a:endParaRPr lang="zh-TW" altLang="en-US"/>
          </a:p>
        </p:txBody>
      </p:sp>
      <p:cxnSp>
        <p:nvCxnSpPr>
          <p:cNvPr id="113" name="AutoShape 56">
            <a:extLst>
              <a:ext uri="{FF2B5EF4-FFF2-40B4-BE49-F238E27FC236}">
                <a16:creationId xmlns:a16="http://schemas.microsoft.com/office/drawing/2014/main" id="{09E54E2B-AB4A-ED48-9BCA-37D800583804}"/>
              </a:ext>
            </a:extLst>
          </p:cNvPr>
          <p:cNvCxnSpPr>
            <a:cxnSpLocks noChangeShapeType="1"/>
            <a:stCxn id="105" idx="4"/>
            <a:endCxn id="112" idx="0"/>
          </p:cNvCxnSpPr>
          <p:nvPr/>
        </p:nvCxnSpPr>
        <p:spPr bwMode="auto">
          <a:xfrm>
            <a:off x="3886200" y="4638675"/>
            <a:ext cx="609600" cy="209550"/>
          </a:xfrm>
          <a:prstGeom prst="straightConnector1">
            <a:avLst/>
          </a:prstGeom>
          <a:noFill/>
          <a:ln w="50800">
            <a:solidFill>
              <a:srgbClr val="0000FF"/>
            </a:solidFill>
            <a:round/>
            <a:headEnd/>
            <a:tailEnd type="triangle" w="med" len="med"/>
          </a:ln>
          <a:effectLst/>
        </p:spPr>
      </p:cxnSp>
      <p:sp>
        <p:nvSpPr>
          <p:cNvPr id="114" name="Line 57">
            <a:extLst>
              <a:ext uri="{FF2B5EF4-FFF2-40B4-BE49-F238E27FC236}">
                <a16:creationId xmlns:a16="http://schemas.microsoft.com/office/drawing/2014/main" id="{33F9B5BF-EDD3-D94D-8E05-FE59B79CAD80}"/>
              </a:ext>
            </a:extLst>
          </p:cNvPr>
          <p:cNvSpPr>
            <a:spLocks noChangeShapeType="1"/>
          </p:cNvSpPr>
          <p:nvPr/>
        </p:nvSpPr>
        <p:spPr bwMode="auto">
          <a:xfrm>
            <a:off x="5562600" y="1469680"/>
            <a:ext cx="0" cy="4932000"/>
          </a:xfrm>
          <a:prstGeom prst="line">
            <a:avLst/>
          </a:prstGeom>
          <a:noFill/>
          <a:ln w="12700">
            <a:solidFill>
              <a:schemeClr val="tx1"/>
            </a:solidFill>
            <a:round/>
            <a:headEnd/>
            <a:tailEnd/>
          </a:ln>
          <a:effectLst/>
        </p:spPr>
        <p:txBody>
          <a:bodyPr wrap="none" anchor="ctr"/>
          <a:lstStyle/>
          <a:p>
            <a:endParaRPr lang="zh-TW" altLang="en-US"/>
          </a:p>
        </p:txBody>
      </p:sp>
    </p:spTree>
    <p:extLst>
      <p:ext uri="{BB962C8B-B14F-4D97-AF65-F5344CB8AC3E}">
        <p14:creationId xmlns:p14="http://schemas.microsoft.com/office/powerpoint/2010/main" val="2832690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3"/>
                                        </p:tgtEl>
                                        <p:attrNameLst>
                                          <p:attrName>style.visibility</p:attrName>
                                        </p:attrNameLst>
                                      </p:cBhvr>
                                      <p:to>
                                        <p:strVal val="visible"/>
                                      </p:to>
                                    </p:set>
                                    <p:animEffect transition="in" filter="fade">
                                      <p:cBhvr>
                                        <p:cTn id="13" dur="500"/>
                                        <p:tgtEl>
                                          <p:spTgt spid="6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4"/>
                                        </p:tgtEl>
                                        <p:attrNameLst>
                                          <p:attrName>style.visibility</p:attrName>
                                        </p:attrNameLst>
                                      </p:cBhvr>
                                      <p:to>
                                        <p:strVal val="visible"/>
                                      </p:to>
                                    </p:set>
                                    <p:animEffect transition="in" filter="fade">
                                      <p:cBhvr>
                                        <p:cTn id="16" dur="500"/>
                                        <p:tgtEl>
                                          <p:spTgt spid="6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fade">
                                      <p:cBhvr>
                                        <p:cTn id="19" dur="500"/>
                                        <p:tgtEl>
                                          <p:spTgt spid="65"/>
                                        </p:tgtEl>
                                      </p:cBhvr>
                                    </p:animEffect>
                                  </p:childTnLst>
                                </p:cTn>
                              </p:par>
                              <p:par>
                                <p:cTn id="20" presetID="10" presetClass="entr" presetSubtype="0" fill="hold" nodeType="withEffect">
                                  <p:stCondLst>
                                    <p:cond delay="0"/>
                                  </p:stCondLst>
                                  <p:childTnLst>
                                    <p:set>
                                      <p:cBhvr>
                                        <p:cTn id="21" dur="1" fill="hold">
                                          <p:stCondLst>
                                            <p:cond delay="0"/>
                                          </p:stCondLst>
                                        </p:cTn>
                                        <p:tgtEl>
                                          <p:spTgt spid="66"/>
                                        </p:tgtEl>
                                        <p:attrNameLst>
                                          <p:attrName>style.visibility</p:attrName>
                                        </p:attrNameLst>
                                      </p:cBhvr>
                                      <p:to>
                                        <p:strVal val="visible"/>
                                      </p:to>
                                    </p:set>
                                    <p:animEffect transition="in" filter="fade">
                                      <p:cBhvr>
                                        <p:cTn id="22" dur="500"/>
                                        <p:tgtEl>
                                          <p:spTgt spid="66"/>
                                        </p:tgtEl>
                                      </p:cBhvr>
                                    </p:animEffect>
                                  </p:childTnLst>
                                </p:cTn>
                              </p:par>
                              <p:par>
                                <p:cTn id="23" presetID="10" presetClass="entr" presetSubtype="0" fill="hold" nodeType="withEffect">
                                  <p:stCondLst>
                                    <p:cond delay="0"/>
                                  </p:stCondLst>
                                  <p:childTnLst>
                                    <p:set>
                                      <p:cBhvr>
                                        <p:cTn id="24" dur="1" fill="hold">
                                          <p:stCondLst>
                                            <p:cond delay="0"/>
                                          </p:stCondLst>
                                        </p:cTn>
                                        <p:tgtEl>
                                          <p:spTgt spid="67"/>
                                        </p:tgtEl>
                                        <p:attrNameLst>
                                          <p:attrName>style.visibility</p:attrName>
                                        </p:attrNameLst>
                                      </p:cBhvr>
                                      <p:to>
                                        <p:strVal val="visible"/>
                                      </p:to>
                                    </p:set>
                                    <p:animEffect transition="in" filter="fade">
                                      <p:cBhvr>
                                        <p:cTn id="25" dur="500"/>
                                        <p:tgtEl>
                                          <p:spTgt spid="67"/>
                                        </p:tgtEl>
                                      </p:cBhvr>
                                    </p:animEffect>
                                  </p:childTnLst>
                                </p:cTn>
                              </p:par>
                              <p:par>
                                <p:cTn id="26" presetID="10" presetClass="entr" presetSubtype="0" fill="hold" nodeType="withEffect">
                                  <p:stCondLst>
                                    <p:cond delay="0"/>
                                  </p:stCondLst>
                                  <p:childTnLst>
                                    <p:set>
                                      <p:cBhvr>
                                        <p:cTn id="27" dur="1" fill="hold">
                                          <p:stCondLst>
                                            <p:cond delay="0"/>
                                          </p:stCondLst>
                                        </p:cTn>
                                        <p:tgtEl>
                                          <p:spTgt spid="68"/>
                                        </p:tgtEl>
                                        <p:attrNameLst>
                                          <p:attrName>style.visibility</p:attrName>
                                        </p:attrNameLst>
                                      </p:cBhvr>
                                      <p:to>
                                        <p:strVal val="visible"/>
                                      </p:to>
                                    </p:set>
                                    <p:animEffect transition="in" filter="fade">
                                      <p:cBhvr>
                                        <p:cTn id="28" dur="500"/>
                                        <p:tgtEl>
                                          <p:spTgt spid="68"/>
                                        </p:tgtEl>
                                      </p:cBhvr>
                                    </p:animEffect>
                                  </p:childTnLst>
                                </p:cTn>
                              </p:par>
                              <p:par>
                                <p:cTn id="29" presetID="10" presetClass="entr" presetSubtype="0" fill="hold" nodeType="withEffect">
                                  <p:stCondLst>
                                    <p:cond delay="0"/>
                                  </p:stCondLst>
                                  <p:childTnLst>
                                    <p:set>
                                      <p:cBhvr>
                                        <p:cTn id="30" dur="1" fill="hold">
                                          <p:stCondLst>
                                            <p:cond delay="0"/>
                                          </p:stCondLst>
                                        </p:cTn>
                                        <p:tgtEl>
                                          <p:spTgt spid="69"/>
                                        </p:tgtEl>
                                        <p:attrNameLst>
                                          <p:attrName>style.visibility</p:attrName>
                                        </p:attrNameLst>
                                      </p:cBhvr>
                                      <p:to>
                                        <p:strVal val="visible"/>
                                      </p:to>
                                    </p:set>
                                    <p:animEffect transition="in" filter="fade">
                                      <p:cBhvr>
                                        <p:cTn id="31" dur="500"/>
                                        <p:tgtEl>
                                          <p:spTgt spid="69"/>
                                        </p:tgtEl>
                                      </p:cBhvr>
                                    </p:animEffect>
                                  </p:childTnLst>
                                </p:cTn>
                              </p:par>
                              <p:par>
                                <p:cTn id="32" presetID="10" presetClass="entr" presetSubtype="0" fill="hold" nodeType="withEffect">
                                  <p:stCondLst>
                                    <p:cond delay="0"/>
                                  </p:stCondLst>
                                  <p:childTnLst>
                                    <p:set>
                                      <p:cBhvr>
                                        <p:cTn id="33" dur="1" fill="hold">
                                          <p:stCondLst>
                                            <p:cond delay="0"/>
                                          </p:stCondLst>
                                        </p:cTn>
                                        <p:tgtEl>
                                          <p:spTgt spid="70"/>
                                        </p:tgtEl>
                                        <p:attrNameLst>
                                          <p:attrName>style.visibility</p:attrName>
                                        </p:attrNameLst>
                                      </p:cBhvr>
                                      <p:to>
                                        <p:strVal val="visible"/>
                                      </p:to>
                                    </p:set>
                                    <p:animEffect transition="in" filter="fade">
                                      <p:cBhvr>
                                        <p:cTn id="34" dur="500"/>
                                        <p:tgtEl>
                                          <p:spTgt spid="7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1"/>
                                        </p:tgtEl>
                                        <p:attrNameLst>
                                          <p:attrName>style.visibility</p:attrName>
                                        </p:attrNameLst>
                                      </p:cBhvr>
                                      <p:to>
                                        <p:strVal val="visible"/>
                                      </p:to>
                                    </p:set>
                                    <p:animEffect transition="in" filter="fade">
                                      <p:cBhvr>
                                        <p:cTn id="37" dur="500"/>
                                        <p:tgtEl>
                                          <p:spTgt spid="7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72"/>
                                        </p:tgtEl>
                                        <p:attrNameLst>
                                          <p:attrName>style.visibility</p:attrName>
                                        </p:attrNameLst>
                                      </p:cBhvr>
                                      <p:to>
                                        <p:strVal val="visible"/>
                                      </p:to>
                                    </p:set>
                                    <p:animEffect transition="in" filter="fade">
                                      <p:cBhvr>
                                        <p:cTn id="40" dur="500"/>
                                        <p:tgtEl>
                                          <p:spTgt spid="7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74"/>
                                        </p:tgtEl>
                                        <p:attrNameLst>
                                          <p:attrName>style.visibility</p:attrName>
                                        </p:attrNameLst>
                                      </p:cBhvr>
                                      <p:to>
                                        <p:strVal val="visible"/>
                                      </p:to>
                                    </p:set>
                                    <p:animEffect transition="in" filter="fade">
                                      <p:cBhvr>
                                        <p:cTn id="43" dur="500"/>
                                        <p:tgtEl>
                                          <p:spTgt spid="7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5"/>
                                        </p:tgtEl>
                                        <p:attrNameLst>
                                          <p:attrName>style.visibility</p:attrName>
                                        </p:attrNameLst>
                                      </p:cBhvr>
                                      <p:to>
                                        <p:strVal val="visible"/>
                                      </p:to>
                                    </p:set>
                                    <p:animEffect transition="in" filter="fade">
                                      <p:cBhvr>
                                        <p:cTn id="46" dur="500"/>
                                        <p:tgtEl>
                                          <p:spTgt spid="7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76"/>
                                        </p:tgtEl>
                                        <p:attrNameLst>
                                          <p:attrName>style.visibility</p:attrName>
                                        </p:attrNameLst>
                                      </p:cBhvr>
                                      <p:to>
                                        <p:strVal val="visible"/>
                                      </p:to>
                                    </p:set>
                                    <p:animEffect transition="in" filter="fade">
                                      <p:cBhvr>
                                        <p:cTn id="49" dur="500"/>
                                        <p:tgtEl>
                                          <p:spTgt spid="7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7"/>
                                        </p:tgtEl>
                                        <p:attrNameLst>
                                          <p:attrName>style.visibility</p:attrName>
                                        </p:attrNameLst>
                                      </p:cBhvr>
                                      <p:to>
                                        <p:strVal val="visible"/>
                                      </p:to>
                                    </p:set>
                                    <p:animEffect transition="in" filter="fade">
                                      <p:cBhvr>
                                        <p:cTn id="52" dur="500"/>
                                        <p:tgtEl>
                                          <p:spTgt spid="7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78"/>
                                        </p:tgtEl>
                                        <p:attrNameLst>
                                          <p:attrName>style.visibility</p:attrName>
                                        </p:attrNameLst>
                                      </p:cBhvr>
                                      <p:to>
                                        <p:strVal val="visible"/>
                                      </p:to>
                                    </p:set>
                                    <p:animEffect transition="in" filter="fade">
                                      <p:cBhvr>
                                        <p:cTn id="55" dur="500"/>
                                        <p:tgtEl>
                                          <p:spTgt spid="7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79"/>
                                        </p:tgtEl>
                                        <p:attrNameLst>
                                          <p:attrName>style.visibility</p:attrName>
                                        </p:attrNameLst>
                                      </p:cBhvr>
                                      <p:to>
                                        <p:strVal val="visible"/>
                                      </p:to>
                                    </p:set>
                                    <p:animEffect transition="in" filter="fade">
                                      <p:cBhvr>
                                        <p:cTn id="58" dur="500"/>
                                        <p:tgtEl>
                                          <p:spTgt spid="79"/>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97"/>
                                        </p:tgtEl>
                                        <p:attrNameLst>
                                          <p:attrName>style.visibility</p:attrName>
                                        </p:attrNameLst>
                                      </p:cBhvr>
                                      <p:to>
                                        <p:strVal val="visible"/>
                                      </p:to>
                                    </p:set>
                                    <p:animEffect transition="in" filter="fade">
                                      <p:cBhvr>
                                        <p:cTn id="61" dur="500"/>
                                        <p:tgtEl>
                                          <p:spTgt spid="97"/>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98"/>
                                        </p:tgtEl>
                                        <p:attrNameLst>
                                          <p:attrName>style.visibility</p:attrName>
                                        </p:attrNameLst>
                                      </p:cBhvr>
                                      <p:to>
                                        <p:strVal val="visible"/>
                                      </p:to>
                                    </p:set>
                                    <p:animEffect transition="in" filter="fade">
                                      <p:cBhvr>
                                        <p:cTn id="64" dur="500"/>
                                        <p:tgtEl>
                                          <p:spTgt spid="98"/>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99"/>
                                        </p:tgtEl>
                                        <p:attrNameLst>
                                          <p:attrName>style.visibility</p:attrName>
                                        </p:attrNameLst>
                                      </p:cBhvr>
                                      <p:to>
                                        <p:strVal val="visible"/>
                                      </p:to>
                                    </p:set>
                                    <p:animEffect transition="in" filter="fade">
                                      <p:cBhvr>
                                        <p:cTn id="67" dur="500"/>
                                        <p:tgtEl>
                                          <p:spTgt spid="99"/>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00"/>
                                        </p:tgtEl>
                                        <p:attrNameLst>
                                          <p:attrName>style.visibility</p:attrName>
                                        </p:attrNameLst>
                                      </p:cBhvr>
                                      <p:to>
                                        <p:strVal val="visible"/>
                                      </p:to>
                                    </p:set>
                                    <p:animEffect transition="in" filter="fade">
                                      <p:cBhvr>
                                        <p:cTn id="70" dur="500"/>
                                        <p:tgtEl>
                                          <p:spTgt spid="100"/>
                                        </p:tgtEl>
                                      </p:cBhvr>
                                    </p:animEffect>
                                  </p:childTnLst>
                                </p:cTn>
                              </p:par>
                              <p:par>
                                <p:cTn id="71" presetID="10" presetClass="entr" presetSubtype="0" fill="hold" nodeType="withEffect">
                                  <p:stCondLst>
                                    <p:cond delay="0"/>
                                  </p:stCondLst>
                                  <p:childTnLst>
                                    <p:set>
                                      <p:cBhvr>
                                        <p:cTn id="72" dur="1" fill="hold">
                                          <p:stCondLst>
                                            <p:cond delay="0"/>
                                          </p:stCondLst>
                                        </p:cTn>
                                        <p:tgtEl>
                                          <p:spTgt spid="101"/>
                                        </p:tgtEl>
                                        <p:attrNameLst>
                                          <p:attrName>style.visibility</p:attrName>
                                        </p:attrNameLst>
                                      </p:cBhvr>
                                      <p:to>
                                        <p:strVal val="visible"/>
                                      </p:to>
                                    </p:set>
                                    <p:animEffect transition="in" filter="fade">
                                      <p:cBhvr>
                                        <p:cTn id="73" dur="500"/>
                                        <p:tgtEl>
                                          <p:spTgt spid="101"/>
                                        </p:tgtEl>
                                      </p:cBhvr>
                                    </p:animEffect>
                                  </p:childTnLst>
                                </p:cTn>
                              </p:par>
                              <p:par>
                                <p:cTn id="74" presetID="10" presetClass="entr" presetSubtype="0" fill="hold" nodeType="withEffect">
                                  <p:stCondLst>
                                    <p:cond delay="0"/>
                                  </p:stCondLst>
                                  <p:childTnLst>
                                    <p:set>
                                      <p:cBhvr>
                                        <p:cTn id="75" dur="1" fill="hold">
                                          <p:stCondLst>
                                            <p:cond delay="0"/>
                                          </p:stCondLst>
                                        </p:cTn>
                                        <p:tgtEl>
                                          <p:spTgt spid="102"/>
                                        </p:tgtEl>
                                        <p:attrNameLst>
                                          <p:attrName>style.visibility</p:attrName>
                                        </p:attrNameLst>
                                      </p:cBhvr>
                                      <p:to>
                                        <p:strVal val="visible"/>
                                      </p:to>
                                    </p:set>
                                    <p:animEffect transition="in" filter="fade">
                                      <p:cBhvr>
                                        <p:cTn id="76" dur="500"/>
                                        <p:tgtEl>
                                          <p:spTgt spid="102"/>
                                        </p:tgtEl>
                                      </p:cBhvr>
                                    </p:animEffect>
                                  </p:childTnLst>
                                </p:cTn>
                              </p:par>
                              <p:par>
                                <p:cTn id="77" presetID="10" presetClass="entr" presetSubtype="0" fill="hold" nodeType="withEffect">
                                  <p:stCondLst>
                                    <p:cond delay="0"/>
                                  </p:stCondLst>
                                  <p:childTnLst>
                                    <p:set>
                                      <p:cBhvr>
                                        <p:cTn id="78" dur="1" fill="hold">
                                          <p:stCondLst>
                                            <p:cond delay="0"/>
                                          </p:stCondLst>
                                        </p:cTn>
                                        <p:tgtEl>
                                          <p:spTgt spid="103"/>
                                        </p:tgtEl>
                                        <p:attrNameLst>
                                          <p:attrName>style.visibility</p:attrName>
                                        </p:attrNameLst>
                                      </p:cBhvr>
                                      <p:to>
                                        <p:strVal val="visible"/>
                                      </p:to>
                                    </p:set>
                                    <p:animEffect transition="in" filter="fade">
                                      <p:cBhvr>
                                        <p:cTn id="79" dur="500"/>
                                        <p:tgtEl>
                                          <p:spTgt spid="103"/>
                                        </p:tgtEl>
                                      </p:cBhvr>
                                    </p:animEffect>
                                  </p:childTnLst>
                                </p:cTn>
                              </p:par>
                              <p:par>
                                <p:cTn id="80" presetID="10" presetClass="entr" presetSubtype="0" fill="hold" nodeType="withEffect">
                                  <p:stCondLst>
                                    <p:cond delay="0"/>
                                  </p:stCondLst>
                                  <p:childTnLst>
                                    <p:set>
                                      <p:cBhvr>
                                        <p:cTn id="81" dur="1" fill="hold">
                                          <p:stCondLst>
                                            <p:cond delay="0"/>
                                          </p:stCondLst>
                                        </p:cTn>
                                        <p:tgtEl>
                                          <p:spTgt spid="104"/>
                                        </p:tgtEl>
                                        <p:attrNameLst>
                                          <p:attrName>style.visibility</p:attrName>
                                        </p:attrNameLst>
                                      </p:cBhvr>
                                      <p:to>
                                        <p:strVal val="visible"/>
                                      </p:to>
                                    </p:set>
                                    <p:animEffect transition="in" filter="fade">
                                      <p:cBhvr>
                                        <p:cTn id="82" dur="500"/>
                                        <p:tgtEl>
                                          <p:spTgt spid="104"/>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05"/>
                                        </p:tgtEl>
                                        <p:attrNameLst>
                                          <p:attrName>style.visibility</p:attrName>
                                        </p:attrNameLst>
                                      </p:cBhvr>
                                      <p:to>
                                        <p:strVal val="visible"/>
                                      </p:to>
                                    </p:set>
                                    <p:animEffect transition="in" filter="fade">
                                      <p:cBhvr>
                                        <p:cTn id="85" dur="500"/>
                                        <p:tgtEl>
                                          <p:spTgt spid="105"/>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06"/>
                                        </p:tgtEl>
                                        <p:attrNameLst>
                                          <p:attrName>style.visibility</p:attrName>
                                        </p:attrNameLst>
                                      </p:cBhvr>
                                      <p:to>
                                        <p:strVal val="visible"/>
                                      </p:to>
                                    </p:set>
                                    <p:animEffect transition="in" filter="fade">
                                      <p:cBhvr>
                                        <p:cTn id="88" dur="500"/>
                                        <p:tgtEl>
                                          <p:spTgt spid="106"/>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07"/>
                                        </p:tgtEl>
                                        <p:attrNameLst>
                                          <p:attrName>style.visibility</p:attrName>
                                        </p:attrNameLst>
                                      </p:cBhvr>
                                      <p:to>
                                        <p:strVal val="visible"/>
                                      </p:to>
                                    </p:set>
                                    <p:animEffect transition="in" filter="fade">
                                      <p:cBhvr>
                                        <p:cTn id="91" dur="500"/>
                                        <p:tgtEl>
                                          <p:spTgt spid="107"/>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108"/>
                                        </p:tgtEl>
                                        <p:attrNameLst>
                                          <p:attrName>style.visibility</p:attrName>
                                        </p:attrNameLst>
                                      </p:cBhvr>
                                      <p:to>
                                        <p:strVal val="visible"/>
                                      </p:to>
                                    </p:set>
                                    <p:animEffect transition="in" filter="fade">
                                      <p:cBhvr>
                                        <p:cTn id="94" dur="500"/>
                                        <p:tgtEl>
                                          <p:spTgt spid="108"/>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109"/>
                                        </p:tgtEl>
                                        <p:attrNameLst>
                                          <p:attrName>style.visibility</p:attrName>
                                        </p:attrNameLst>
                                      </p:cBhvr>
                                      <p:to>
                                        <p:strVal val="visible"/>
                                      </p:to>
                                    </p:set>
                                    <p:animEffect transition="in" filter="fade">
                                      <p:cBhvr>
                                        <p:cTn id="97" dur="500"/>
                                        <p:tgtEl>
                                          <p:spTgt spid="109"/>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110"/>
                                        </p:tgtEl>
                                        <p:attrNameLst>
                                          <p:attrName>style.visibility</p:attrName>
                                        </p:attrNameLst>
                                      </p:cBhvr>
                                      <p:to>
                                        <p:strVal val="visible"/>
                                      </p:to>
                                    </p:set>
                                    <p:animEffect transition="in" filter="fade">
                                      <p:cBhvr>
                                        <p:cTn id="100" dur="500"/>
                                        <p:tgtEl>
                                          <p:spTgt spid="110"/>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111"/>
                                        </p:tgtEl>
                                        <p:attrNameLst>
                                          <p:attrName>style.visibility</p:attrName>
                                        </p:attrNameLst>
                                      </p:cBhvr>
                                      <p:to>
                                        <p:strVal val="visible"/>
                                      </p:to>
                                    </p:set>
                                    <p:animEffect transition="in" filter="fade">
                                      <p:cBhvr>
                                        <p:cTn id="103" dur="500"/>
                                        <p:tgtEl>
                                          <p:spTgt spid="111"/>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112"/>
                                        </p:tgtEl>
                                        <p:attrNameLst>
                                          <p:attrName>style.visibility</p:attrName>
                                        </p:attrNameLst>
                                      </p:cBhvr>
                                      <p:to>
                                        <p:strVal val="visible"/>
                                      </p:to>
                                    </p:set>
                                    <p:animEffect transition="in" filter="fade">
                                      <p:cBhvr>
                                        <p:cTn id="106" dur="500"/>
                                        <p:tgtEl>
                                          <p:spTgt spid="112"/>
                                        </p:tgtEl>
                                      </p:cBhvr>
                                    </p:animEffect>
                                  </p:childTnLst>
                                </p:cTn>
                              </p:par>
                              <p:par>
                                <p:cTn id="107" presetID="10" presetClass="entr" presetSubtype="0" fill="hold" nodeType="withEffect">
                                  <p:stCondLst>
                                    <p:cond delay="0"/>
                                  </p:stCondLst>
                                  <p:childTnLst>
                                    <p:set>
                                      <p:cBhvr>
                                        <p:cTn id="108" dur="1" fill="hold">
                                          <p:stCondLst>
                                            <p:cond delay="0"/>
                                          </p:stCondLst>
                                        </p:cTn>
                                        <p:tgtEl>
                                          <p:spTgt spid="113"/>
                                        </p:tgtEl>
                                        <p:attrNameLst>
                                          <p:attrName>style.visibility</p:attrName>
                                        </p:attrNameLst>
                                      </p:cBhvr>
                                      <p:to>
                                        <p:strVal val="visible"/>
                                      </p:to>
                                    </p:set>
                                    <p:animEffect transition="in" filter="fade">
                                      <p:cBhvr>
                                        <p:cTn id="109" dur="500"/>
                                        <p:tgtEl>
                                          <p:spTgt spid="113"/>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73"/>
                                        </p:tgtEl>
                                        <p:attrNameLst>
                                          <p:attrName>style.visibility</p:attrName>
                                        </p:attrNameLst>
                                      </p:cBhvr>
                                      <p:to>
                                        <p:strVal val="visible"/>
                                      </p:to>
                                    </p:set>
                                    <p:animEffect transition="in" filter="fade">
                                      <p:cBhvr>
                                        <p:cTn id="114" dur="500"/>
                                        <p:tgtEl>
                                          <p:spTgt spid="73"/>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80"/>
                                        </p:tgtEl>
                                        <p:attrNameLst>
                                          <p:attrName>style.visibility</p:attrName>
                                        </p:attrNameLst>
                                      </p:cBhvr>
                                      <p:to>
                                        <p:strVal val="visible"/>
                                      </p:to>
                                    </p:set>
                                    <p:animEffect transition="in" filter="fade">
                                      <p:cBhvr>
                                        <p:cTn id="117" dur="500"/>
                                        <p:tgtEl>
                                          <p:spTgt spid="80"/>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81"/>
                                        </p:tgtEl>
                                        <p:attrNameLst>
                                          <p:attrName>style.visibility</p:attrName>
                                        </p:attrNameLst>
                                      </p:cBhvr>
                                      <p:to>
                                        <p:strVal val="visible"/>
                                      </p:to>
                                    </p:set>
                                    <p:animEffect transition="in" filter="fade">
                                      <p:cBhvr>
                                        <p:cTn id="120" dur="500"/>
                                        <p:tgtEl>
                                          <p:spTgt spid="81"/>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82"/>
                                        </p:tgtEl>
                                        <p:attrNameLst>
                                          <p:attrName>style.visibility</p:attrName>
                                        </p:attrNameLst>
                                      </p:cBhvr>
                                      <p:to>
                                        <p:strVal val="visible"/>
                                      </p:to>
                                    </p:set>
                                    <p:animEffect transition="in" filter="fade">
                                      <p:cBhvr>
                                        <p:cTn id="123" dur="500"/>
                                        <p:tgtEl>
                                          <p:spTgt spid="82"/>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83"/>
                                        </p:tgtEl>
                                        <p:attrNameLst>
                                          <p:attrName>style.visibility</p:attrName>
                                        </p:attrNameLst>
                                      </p:cBhvr>
                                      <p:to>
                                        <p:strVal val="visible"/>
                                      </p:to>
                                    </p:set>
                                    <p:animEffect transition="in" filter="fade">
                                      <p:cBhvr>
                                        <p:cTn id="126" dur="500"/>
                                        <p:tgtEl>
                                          <p:spTgt spid="83"/>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84"/>
                                        </p:tgtEl>
                                        <p:attrNameLst>
                                          <p:attrName>style.visibility</p:attrName>
                                        </p:attrNameLst>
                                      </p:cBhvr>
                                      <p:to>
                                        <p:strVal val="visible"/>
                                      </p:to>
                                    </p:set>
                                    <p:animEffect transition="in" filter="fade">
                                      <p:cBhvr>
                                        <p:cTn id="129" dur="500"/>
                                        <p:tgtEl>
                                          <p:spTgt spid="84"/>
                                        </p:tgtEl>
                                      </p:cBhvr>
                                    </p:animEffect>
                                  </p:childTnLst>
                                </p:cTn>
                              </p:par>
                              <p:par>
                                <p:cTn id="130" presetID="10" presetClass="entr" presetSubtype="0" fill="hold" nodeType="withEffect">
                                  <p:stCondLst>
                                    <p:cond delay="0"/>
                                  </p:stCondLst>
                                  <p:childTnLst>
                                    <p:set>
                                      <p:cBhvr>
                                        <p:cTn id="131" dur="1" fill="hold">
                                          <p:stCondLst>
                                            <p:cond delay="0"/>
                                          </p:stCondLst>
                                        </p:cTn>
                                        <p:tgtEl>
                                          <p:spTgt spid="85"/>
                                        </p:tgtEl>
                                        <p:attrNameLst>
                                          <p:attrName>style.visibility</p:attrName>
                                        </p:attrNameLst>
                                      </p:cBhvr>
                                      <p:to>
                                        <p:strVal val="visible"/>
                                      </p:to>
                                    </p:set>
                                    <p:animEffect transition="in" filter="fade">
                                      <p:cBhvr>
                                        <p:cTn id="132" dur="500"/>
                                        <p:tgtEl>
                                          <p:spTgt spid="85"/>
                                        </p:tgtEl>
                                      </p:cBhvr>
                                    </p:animEffect>
                                  </p:childTnLst>
                                </p:cTn>
                              </p:par>
                              <p:par>
                                <p:cTn id="133" presetID="10" presetClass="entr" presetSubtype="0" fill="hold" nodeType="withEffect">
                                  <p:stCondLst>
                                    <p:cond delay="0"/>
                                  </p:stCondLst>
                                  <p:childTnLst>
                                    <p:set>
                                      <p:cBhvr>
                                        <p:cTn id="134" dur="1" fill="hold">
                                          <p:stCondLst>
                                            <p:cond delay="0"/>
                                          </p:stCondLst>
                                        </p:cTn>
                                        <p:tgtEl>
                                          <p:spTgt spid="86"/>
                                        </p:tgtEl>
                                        <p:attrNameLst>
                                          <p:attrName>style.visibility</p:attrName>
                                        </p:attrNameLst>
                                      </p:cBhvr>
                                      <p:to>
                                        <p:strVal val="visible"/>
                                      </p:to>
                                    </p:set>
                                    <p:animEffect transition="in" filter="fade">
                                      <p:cBhvr>
                                        <p:cTn id="135" dur="500"/>
                                        <p:tgtEl>
                                          <p:spTgt spid="86"/>
                                        </p:tgtEl>
                                      </p:cBhvr>
                                    </p:animEffect>
                                  </p:childTnLst>
                                </p:cTn>
                              </p:par>
                              <p:par>
                                <p:cTn id="136" presetID="10" presetClass="entr" presetSubtype="0" fill="hold" nodeType="withEffect">
                                  <p:stCondLst>
                                    <p:cond delay="0"/>
                                  </p:stCondLst>
                                  <p:childTnLst>
                                    <p:set>
                                      <p:cBhvr>
                                        <p:cTn id="137" dur="1" fill="hold">
                                          <p:stCondLst>
                                            <p:cond delay="0"/>
                                          </p:stCondLst>
                                        </p:cTn>
                                        <p:tgtEl>
                                          <p:spTgt spid="87"/>
                                        </p:tgtEl>
                                        <p:attrNameLst>
                                          <p:attrName>style.visibility</p:attrName>
                                        </p:attrNameLst>
                                      </p:cBhvr>
                                      <p:to>
                                        <p:strVal val="visible"/>
                                      </p:to>
                                    </p:set>
                                    <p:animEffect transition="in" filter="fade">
                                      <p:cBhvr>
                                        <p:cTn id="138" dur="500"/>
                                        <p:tgtEl>
                                          <p:spTgt spid="87"/>
                                        </p:tgtEl>
                                      </p:cBhvr>
                                    </p:animEffect>
                                  </p:childTnLst>
                                </p:cTn>
                              </p:par>
                              <p:par>
                                <p:cTn id="139" presetID="10" presetClass="entr" presetSubtype="0" fill="hold" nodeType="withEffect">
                                  <p:stCondLst>
                                    <p:cond delay="0"/>
                                  </p:stCondLst>
                                  <p:childTnLst>
                                    <p:set>
                                      <p:cBhvr>
                                        <p:cTn id="140" dur="1" fill="hold">
                                          <p:stCondLst>
                                            <p:cond delay="0"/>
                                          </p:stCondLst>
                                        </p:cTn>
                                        <p:tgtEl>
                                          <p:spTgt spid="88"/>
                                        </p:tgtEl>
                                        <p:attrNameLst>
                                          <p:attrName>style.visibility</p:attrName>
                                        </p:attrNameLst>
                                      </p:cBhvr>
                                      <p:to>
                                        <p:strVal val="visible"/>
                                      </p:to>
                                    </p:set>
                                    <p:animEffect transition="in" filter="fade">
                                      <p:cBhvr>
                                        <p:cTn id="141" dur="500"/>
                                        <p:tgtEl>
                                          <p:spTgt spid="88"/>
                                        </p:tgtEl>
                                      </p:cBhvr>
                                    </p:animEffect>
                                  </p:childTnLst>
                                </p:cTn>
                              </p:par>
                              <p:par>
                                <p:cTn id="142" presetID="10" presetClass="entr" presetSubtype="0" fill="hold" nodeType="withEffect">
                                  <p:stCondLst>
                                    <p:cond delay="0"/>
                                  </p:stCondLst>
                                  <p:childTnLst>
                                    <p:set>
                                      <p:cBhvr>
                                        <p:cTn id="143" dur="1" fill="hold">
                                          <p:stCondLst>
                                            <p:cond delay="0"/>
                                          </p:stCondLst>
                                        </p:cTn>
                                        <p:tgtEl>
                                          <p:spTgt spid="89"/>
                                        </p:tgtEl>
                                        <p:attrNameLst>
                                          <p:attrName>style.visibility</p:attrName>
                                        </p:attrNameLst>
                                      </p:cBhvr>
                                      <p:to>
                                        <p:strVal val="visible"/>
                                      </p:to>
                                    </p:set>
                                    <p:animEffect transition="in" filter="fade">
                                      <p:cBhvr>
                                        <p:cTn id="144" dur="500"/>
                                        <p:tgtEl>
                                          <p:spTgt spid="89"/>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90"/>
                                        </p:tgtEl>
                                        <p:attrNameLst>
                                          <p:attrName>style.visibility</p:attrName>
                                        </p:attrNameLst>
                                      </p:cBhvr>
                                      <p:to>
                                        <p:strVal val="visible"/>
                                      </p:to>
                                    </p:set>
                                    <p:animEffect transition="in" filter="fade">
                                      <p:cBhvr>
                                        <p:cTn id="147" dur="500"/>
                                        <p:tgtEl>
                                          <p:spTgt spid="90"/>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91"/>
                                        </p:tgtEl>
                                        <p:attrNameLst>
                                          <p:attrName>style.visibility</p:attrName>
                                        </p:attrNameLst>
                                      </p:cBhvr>
                                      <p:to>
                                        <p:strVal val="visible"/>
                                      </p:to>
                                    </p:set>
                                    <p:animEffect transition="in" filter="fade">
                                      <p:cBhvr>
                                        <p:cTn id="150" dur="500"/>
                                        <p:tgtEl>
                                          <p:spTgt spid="91"/>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92"/>
                                        </p:tgtEl>
                                        <p:attrNameLst>
                                          <p:attrName>style.visibility</p:attrName>
                                        </p:attrNameLst>
                                      </p:cBhvr>
                                      <p:to>
                                        <p:strVal val="visible"/>
                                      </p:to>
                                    </p:set>
                                    <p:animEffect transition="in" filter="fade">
                                      <p:cBhvr>
                                        <p:cTn id="153" dur="500"/>
                                        <p:tgtEl>
                                          <p:spTgt spid="92"/>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93"/>
                                        </p:tgtEl>
                                        <p:attrNameLst>
                                          <p:attrName>style.visibility</p:attrName>
                                        </p:attrNameLst>
                                      </p:cBhvr>
                                      <p:to>
                                        <p:strVal val="visible"/>
                                      </p:to>
                                    </p:set>
                                    <p:animEffect transition="in" filter="fade">
                                      <p:cBhvr>
                                        <p:cTn id="156" dur="500"/>
                                        <p:tgtEl>
                                          <p:spTgt spid="93"/>
                                        </p:tgtEl>
                                      </p:cBhvr>
                                    </p:animEffect>
                                  </p:childTnLst>
                                </p:cTn>
                              </p:par>
                              <p:par>
                                <p:cTn id="157" presetID="10" presetClass="entr" presetSubtype="0" fill="hold" grpId="0" nodeType="withEffect">
                                  <p:stCondLst>
                                    <p:cond delay="0"/>
                                  </p:stCondLst>
                                  <p:childTnLst>
                                    <p:set>
                                      <p:cBhvr>
                                        <p:cTn id="158" dur="1" fill="hold">
                                          <p:stCondLst>
                                            <p:cond delay="0"/>
                                          </p:stCondLst>
                                        </p:cTn>
                                        <p:tgtEl>
                                          <p:spTgt spid="94"/>
                                        </p:tgtEl>
                                        <p:attrNameLst>
                                          <p:attrName>style.visibility</p:attrName>
                                        </p:attrNameLst>
                                      </p:cBhvr>
                                      <p:to>
                                        <p:strVal val="visible"/>
                                      </p:to>
                                    </p:set>
                                    <p:animEffect transition="in" filter="fade">
                                      <p:cBhvr>
                                        <p:cTn id="159" dur="500"/>
                                        <p:tgtEl>
                                          <p:spTgt spid="94"/>
                                        </p:tgtEl>
                                      </p:cBhvr>
                                    </p:animEffect>
                                  </p:childTnLst>
                                </p:cTn>
                              </p:par>
                              <p:par>
                                <p:cTn id="160" presetID="10" presetClass="entr" presetSubtype="0" fill="hold" grpId="0" nodeType="withEffect">
                                  <p:stCondLst>
                                    <p:cond delay="0"/>
                                  </p:stCondLst>
                                  <p:childTnLst>
                                    <p:set>
                                      <p:cBhvr>
                                        <p:cTn id="161" dur="1" fill="hold">
                                          <p:stCondLst>
                                            <p:cond delay="0"/>
                                          </p:stCondLst>
                                        </p:cTn>
                                        <p:tgtEl>
                                          <p:spTgt spid="95"/>
                                        </p:tgtEl>
                                        <p:attrNameLst>
                                          <p:attrName>style.visibility</p:attrName>
                                        </p:attrNameLst>
                                      </p:cBhvr>
                                      <p:to>
                                        <p:strVal val="visible"/>
                                      </p:to>
                                    </p:set>
                                    <p:animEffect transition="in" filter="fade">
                                      <p:cBhvr>
                                        <p:cTn id="162" dur="500"/>
                                        <p:tgtEl>
                                          <p:spTgt spid="95"/>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96"/>
                                        </p:tgtEl>
                                        <p:attrNameLst>
                                          <p:attrName>style.visibility</p:attrName>
                                        </p:attrNameLst>
                                      </p:cBhvr>
                                      <p:to>
                                        <p:strVal val="visible"/>
                                      </p:to>
                                    </p:set>
                                    <p:animEffect transition="in" filter="fade">
                                      <p:cBhvr>
                                        <p:cTn id="165"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animBg="1"/>
      <p:bldP spid="63" grpId="0" animBg="1"/>
      <p:bldP spid="64" grpId="0" animBg="1"/>
      <p:bldP spid="65" grpId="0" animBg="1"/>
      <p:bldP spid="71" grpId="0" animBg="1"/>
      <p:bldP spid="72" grpId="0"/>
      <p:bldP spid="73" grpId="0"/>
      <p:bldP spid="74" grpId="0"/>
      <p:bldP spid="75" grpId="0"/>
      <p:bldP spid="76" grpId="0"/>
      <p:bldP spid="77" grpId="0"/>
      <p:bldP spid="78" grpId="0"/>
      <p:bldP spid="79" grpId="0"/>
      <p:bldP spid="80" grpId="0" animBg="1"/>
      <p:bldP spid="81" grpId="0" animBg="1"/>
      <p:bldP spid="82" grpId="0" animBg="1"/>
      <p:bldP spid="83" grpId="0" animBg="1"/>
      <p:bldP spid="84" grpId="0" animBg="1"/>
      <p:bldP spid="90" grpId="0" animBg="1"/>
      <p:bldP spid="91" grpId="0"/>
      <p:bldP spid="92" grpId="0"/>
      <p:bldP spid="93" grpId="0"/>
      <p:bldP spid="94" grpId="0"/>
      <p:bldP spid="95" grpId="0"/>
      <p:bldP spid="96" grpId="0"/>
      <p:bldP spid="97" grpId="0" animBg="1"/>
      <p:bldP spid="98" grpId="0" animBg="1"/>
      <p:bldP spid="99" grpId="0" animBg="1"/>
      <p:bldP spid="100" grpId="0" animBg="1"/>
      <p:bldP spid="105" grpId="0" animBg="1"/>
      <p:bldP spid="106" grpId="0"/>
      <p:bldP spid="107" grpId="0"/>
      <p:bldP spid="108" grpId="0"/>
      <p:bldP spid="109" grpId="0"/>
      <p:bldP spid="110" grpId="0"/>
      <p:bldP spid="111" grpId="0"/>
      <p:bldP spid="112"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solidFill>
                  <a:schemeClr val="accent1">
                    <a:lumMod val="75000"/>
                  </a:schemeClr>
                </a:solidFill>
              </a:rPr>
              <a:t>Binary Search Tree</a:t>
            </a:r>
            <a:endParaRPr lang="zh-TW" altLang="en-US" dirty="0"/>
          </a:p>
        </p:txBody>
      </p:sp>
      <p:sp>
        <p:nvSpPr>
          <p:cNvPr id="3" name="內容版面配置區 2"/>
          <p:cNvSpPr>
            <a:spLocks noGrp="1"/>
          </p:cNvSpPr>
          <p:nvPr>
            <p:ph idx="1"/>
          </p:nvPr>
        </p:nvSpPr>
        <p:spPr>
          <a:xfrm>
            <a:off x="457200" y="1600200"/>
            <a:ext cx="8229600" cy="4543444"/>
          </a:xfrm>
        </p:spPr>
        <p:txBody>
          <a:bodyPr>
            <a:normAutofit/>
          </a:bodyPr>
          <a:lstStyle/>
          <a:p>
            <a:r>
              <a:rPr lang="en-US" altLang="zh-TW" dirty="0">
                <a:ea typeface="新細明體" charset="-120"/>
              </a:rPr>
              <a:t>Implementation Example – Find an Element in the Tree</a:t>
            </a:r>
          </a:p>
          <a:p>
            <a:pPr lvl="1" algn="just"/>
            <a:endParaRPr lang="en-US" altLang="zh-TW" dirty="0">
              <a:solidFill>
                <a:schemeClr val="accent5">
                  <a:lumMod val="75000"/>
                </a:schemeClr>
              </a:solidFill>
            </a:endParaRPr>
          </a:p>
          <a:p>
            <a:pPr lvl="1" algn="just"/>
            <a:endParaRPr lang="en-US" altLang="zh-TW" dirty="0">
              <a:solidFill>
                <a:schemeClr val="accent5">
                  <a:lumMod val="75000"/>
                </a:schemeClr>
              </a:solidFill>
            </a:endParaRPr>
          </a:p>
        </p:txBody>
      </p:sp>
      <p:sp>
        <p:nvSpPr>
          <p:cNvPr id="13" name="Rectangle 3"/>
          <p:cNvSpPr txBox="1">
            <a:spLocks noChangeArrowheads="1"/>
          </p:cNvSpPr>
          <p:nvPr/>
        </p:nvSpPr>
        <p:spPr>
          <a:xfrm>
            <a:off x="771556" y="2285992"/>
            <a:ext cx="6657964" cy="3316279"/>
          </a:xfrm>
          <a:prstGeom prst="rect">
            <a:avLst/>
          </a:prstGeom>
        </p:spPr>
        <p:txBody>
          <a:bodyPr vert="horz" lIns="91440" tIns="45720" rIns="91440" bIns="45720" rtlCol="0">
            <a:normAutofit/>
          </a:bodyPr>
          <a:lstStyle/>
          <a:p>
            <a:pPr marL="533400" marR="0" lvl="0" indent="-533400" algn="l" defTabSz="914400" rtl="0" eaLnBrk="1" fontAlgn="auto" latinLnBrk="0" hangingPunct="1">
              <a:lnSpc>
                <a:spcPct val="80000"/>
              </a:lnSpc>
              <a:spcBef>
                <a:spcPct val="20000"/>
              </a:spcBef>
              <a:spcAft>
                <a:spcPts val="0"/>
              </a:spcAft>
              <a:buClrTx/>
              <a:buSzTx/>
              <a:buFont typeface="Wingdings" pitchFamily="2" charset="2"/>
              <a:buNone/>
              <a:tabLst/>
              <a:defRPr/>
            </a:pPr>
            <a:r>
              <a:rPr kumimoji="0" lang="en-US" altLang="zh-TW" b="0" i="0" u="none" strike="noStrike" kern="1200" cap="none" spc="0" normalizeH="0" baseline="0" noProof="0" dirty="0">
                <a:ln>
                  <a:noFill/>
                </a:ln>
                <a:solidFill>
                  <a:schemeClr val="tx1"/>
                </a:solidFill>
                <a:effectLst/>
                <a:uLnTx/>
                <a:uFillTx/>
                <a:latin typeface="+mn-lt"/>
                <a:ea typeface="新細明體" charset="-120"/>
                <a:cs typeface="+mn-cs"/>
              </a:rPr>
              <a:t>Node *Find( Node *n, </a:t>
            </a:r>
            <a:r>
              <a:rPr kumimoji="0" lang="en-US" altLang="zh-TW" b="0" i="0" u="none" strike="noStrike" kern="1200" cap="none" spc="0" normalizeH="0" baseline="0" noProof="0" dirty="0" err="1">
                <a:ln>
                  <a:noFill/>
                </a:ln>
                <a:solidFill>
                  <a:schemeClr val="tx1"/>
                </a:solidFill>
                <a:effectLst/>
                <a:uLnTx/>
                <a:uFillTx/>
                <a:latin typeface="+mn-lt"/>
                <a:ea typeface="新細明體" charset="-120"/>
                <a:cs typeface="+mn-cs"/>
              </a:rPr>
              <a:t>int</a:t>
            </a:r>
            <a:r>
              <a:rPr kumimoji="0" lang="en-US" altLang="zh-TW" b="0" i="0" u="none" strike="noStrike" kern="1200" cap="none" spc="0" normalizeH="0" baseline="0" noProof="0" dirty="0">
                <a:ln>
                  <a:noFill/>
                </a:ln>
                <a:solidFill>
                  <a:schemeClr val="tx1"/>
                </a:solidFill>
                <a:effectLst/>
                <a:uLnTx/>
                <a:uFillTx/>
                <a:latin typeface="+mn-lt"/>
                <a:ea typeface="新細明體" charset="-120"/>
                <a:cs typeface="+mn-cs"/>
              </a:rPr>
              <a:t> key) {</a:t>
            </a:r>
          </a:p>
          <a:p>
            <a:pPr marL="533400" marR="0" lvl="0" indent="-533400" algn="l" defTabSz="914400" rtl="0" eaLnBrk="1" fontAlgn="auto" latinLnBrk="0" hangingPunct="1">
              <a:lnSpc>
                <a:spcPct val="80000"/>
              </a:lnSpc>
              <a:spcBef>
                <a:spcPct val="20000"/>
              </a:spcBef>
              <a:spcAft>
                <a:spcPts val="0"/>
              </a:spcAft>
              <a:buClrTx/>
              <a:buSzTx/>
              <a:buFont typeface="Wingdings" pitchFamily="2" charset="2"/>
              <a:buNone/>
              <a:tabLst/>
              <a:defRPr/>
            </a:pPr>
            <a:r>
              <a:rPr kumimoji="0" lang="en-US" altLang="zh-TW" b="0" i="0" u="none" strike="noStrike" kern="1200" cap="none" spc="0" normalizeH="0" baseline="0" noProof="0" dirty="0">
                <a:ln>
                  <a:noFill/>
                </a:ln>
                <a:solidFill>
                  <a:schemeClr val="tx1"/>
                </a:solidFill>
                <a:effectLst/>
                <a:uLnTx/>
                <a:uFillTx/>
                <a:latin typeface="+mn-lt"/>
                <a:ea typeface="新細明體" charset="-120"/>
                <a:cs typeface="+mn-cs"/>
              </a:rPr>
              <a:t>	</a:t>
            </a:r>
            <a:r>
              <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rPr>
              <a:t>if (n == </a:t>
            </a:r>
            <a:r>
              <a:rPr kumimoji="0" lang="en-US" altLang="zh-TW" b="0" i="0" u="none" strike="noStrike" kern="1200" cap="none" spc="0" normalizeH="0" baseline="0" noProof="0" dirty="0">
                <a:ln>
                  <a:noFill/>
                </a:ln>
                <a:solidFill>
                  <a:srgbClr val="FF3300"/>
                </a:solidFill>
                <a:effectLst/>
                <a:uLnTx/>
                <a:uFillTx/>
                <a:latin typeface="+mn-lt"/>
                <a:ea typeface="新細明體" charset="-120"/>
                <a:cs typeface="+mn-cs"/>
              </a:rPr>
              <a:t>NULL</a:t>
            </a:r>
            <a:r>
              <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rPr>
              <a:t>) 		</a:t>
            </a:r>
            <a:r>
              <a:rPr kumimoji="0" lang="en-US" altLang="zh-TW" b="0" i="0" u="none" strike="noStrike" kern="1200" cap="none" spc="0" normalizeH="0" baseline="0" noProof="0" dirty="0">
                <a:ln>
                  <a:noFill/>
                </a:ln>
                <a:solidFill>
                  <a:schemeClr val="tx2"/>
                </a:solidFill>
                <a:effectLst/>
                <a:uLnTx/>
                <a:uFillTx/>
                <a:latin typeface="+mn-lt"/>
                <a:ea typeface="新細明體" charset="-120"/>
                <a:cs typeface="+mn-cs"/>
              </a:rPr>
              <a:t>// Not found</a:t>
            </a:r>
            <a:endPar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endParaRPr>
          </a:p>
          <a:p>
            <a:pPr marL="533400" marR="0" lvl="0" indent="-533400" algn="l" defTabSz="914400" rtl="0" eaLnBrk="1" fontAlgn="auto" latinLnBrk="0" hangingPunct="1">
              <a:lnSpc>
                <a:spcPct val="80000"/>
              </a:lnSpc>
              <a:spcBef>
                <a:spcPct val="20000"/>
              </a:spcBef>
              <a:spcAft>
                <a:spcPts val="0"/>
              </a:spcAft>
              <a:buClrTx/>
              <a:buSzTx/>
              <a:buFont typeface="Wingdings" pitchFamily="2" charset="2"/>
              <a:buNone/>
              <a:tabLst/>
              <a:defRPr/>
            </a:pPr>
            <a:r>
              <a:rPr kumimoji="0" lang="en-US" altLang="zh-TW" b="0" i="0" u="none" strike="noStrike" kern="1200" cap="none" spc="0" normalizeH="0" baseline="0" noProof="0" dirty="0">
                <a:ln>
                  <a:noFill/>
                </a:ln>
                <a:solidFill>
                  <a:srgbClr val="006699"/>
                </a:solidFill>
                <a:effectLst/>
                <a:uLnTx/>
                <a:uFillTx/>
                <a:latin typeface="+mn-lt"/>
                <a:ea typeface="新細明體" charset="-120"/>
                <a:cs typeface="+mn-cs"/>
              </a:rPr>
              <a:t>		return( n );</a:t>
            </a:r>
            <a:endPar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endParaRPr>
          </a:p>
          <a:p>
            <a:pPr marL="533400" marR="0" lvl="0" indent="-533400" algn="l" defTabSz="914400" rtl="0" eaLnBrk="1" fontAlgn="auto" latinLnBrk="0" hangingPunct="1">
              <a:lnSpc>
                <a:spcPct val="80000"/>
              </a:lnSpc>
              <a:spcBef>
                <a:spcPct val="20000"/>
              </a:spcBef>
              <a:spcAft>
                <a:spcPts val="0"/>
              </a:spcAft>
              <a:buClrTx/>
              <a:buSzTx/>
              <a:buFont typeface="Wingdings" pitchFamily="2" charset="2"/>
              <a:buNone/>
              <a:tabLst/>
              <a:defRPr/>
            </a:pPr>
            <a:r>
              <a:rPr kumimoji="0" lang="en-US" altLang="zh-TW" b="0" i="0" u="none" strike="noStrike" kern="1200" cap="none" spc="0" normalizeH="0" baseline="0" noProof="0" dirty="0">
                <a:ln>
                  <a:noFill/>
                </a:ln>
                <a:solidFill>
                  <a:schemeClr val="tx1"/>
                </a:solidFill>
                <a:effectLst/>
                <a:uLnTx/>
                <a:uFillTx/>
                <a:latin typeface="+mn-lt"/>
                <a:ea typeface="新細明體" charset="-120"/>
                <a:cs typeface="+mn-cs"/>
              </a:rPr>
              <a:t>	</a:t>
            </a:r>
            <a:r>
              <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rPr>
              <a:t>else</a:t>
            </a:r>
            <a:r>
              <a:rPr kumimoji="0" lang="en-US" altLang="zh-TW" b="0" i="0" u="none" strike="noStrike" kern="1200" cap="none" spc="0" normalizeH="0" baseline="0" noProof="0" dirty="0">
                <a:ln>
                  <a:noFill/>
                </a:ln>
                <a:solidFill>
                  <a:schemeClr val="tx1"/>
                </a:solidFill>
                <a:effectLst/>
                <a:uLnTx/>
                <a:uFillTx/>
                <a:latin typeface="+mn-lt"/>
                <a:ea typeface="新細明體" charset="-120"/>
                <a:cs typeface="+mn-cs"/>
              </a:rPr>
              <a:t> </a:t>
            </a:r>
            <a:r>
              <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rPr>
              <a:t>if (n-&gt;data == </a:t>
            </a:r>
            <a:r>
              <a:rPr kumimoji="0" lang="en-US" altLang="zh-TW" b="0" i="0" u="none" strike="noStrike" kern="1200" cap="none" spc="0" normalizeH="0" baseline="0" noProof="0" dirty="0">
                <a:ln>
                  <a:noFill/>
                </a:ln>
                <a:solidFill>
                  <a:srgbClr val="FF3300"/>
                </a:solidFill>
                <a:effectLst/>
                <a:uLnTx/>
                <a:uFillTx/>
                <a:latin typeface="+mn-lt"/>
                <a:ea typeface="新細明體" charset="-120"/>
                <a:cs typeface="+mn-cs"/>
              </a:rPr>
              <a:t>key</a:t>
            </a:r>
            <a:r>
              <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rPr>
              <a:t>) 	</a:t>
            </a:r>
            <a:r>
              <a:rPr kumimoji="0" lang="en-US" altLang="zh-TW" b="0" i="0" u="none" strike="noStrike" kern="1200" cap="none" spc="0" normalizeH="0" baseline="0" noProof="0" dirty="0">
                <a:ln>
                  <a:noFill/>
                </a:ln>
                <a:solidFill>
                  <a:schemeClr val="tx2"/>
                </a:solidFill>
                <a:effectLst/>
                <a:uLnTx/>
                <a:uFillTx/>
                <a:latin typeface="+mn-lt"/>
                <a:ea typeface="新細明體" charset="-120"/>
                <a:cs typeface="+mn-cs"/>
              </a:rPr>
              <a:t>// Found it</a:t>
            </a:r>
            <a:endPar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endParaRPr>
          </a:p>
          <a:p>
            <a:pPr marL="533400" marR="0" lvl="0" indent="-533400" algn="l" defTabSz="914400" rtl="0" eaLnBrk="1" fontAlgn="auto" latinLnBrk="0" hangingPunct="1">
              <a:lnSpc>
                <a:spcPct val="80000"/>
              </a:lnSpc>
              <a:spcBef>
                <a:spcPct val="20000"/>
              </a:spcBef>
              <a:spcAft>
                <a:spcPts val="0"/>
              </a:spcAft>
              <a:buClrTx/>
              <a:buSzTx/>
              <a:buFont typeface="Wingdings" pitchFamily="2" charset="2"/>
              <a:buNone/>
              <a:tabLst/>
              <a:defRPr/>
            </a:pPr>
            <a:r>
              <a:rPr kumimoji="0" lang="en-US" altLang="zh-TW" b="0" i="0" u="none" strike="noStrike" kern="1200" cap="none" spc="0" normalizeH="0" baseline="0" noProof="0" dirty="0">
                <a:ln>
                  <a:noFill/>
                </a:ln>
                <a:solidFill>
                  <a:srgbClr val="006699"/>
                </a:solidFill>
                <a:effectLst/>
                <a:uLnTx/>
                <a:uFillTx/>
                <a:latin typeface="+mn-lt"/>
                <a:ea typeface="新細明體" charset="-120"/>
                <a:cs typeface="+mn-cs"/>
              </a:rPr>
              <a:t>		return( n );</a:t>
            </a:r>
            <a:endPar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endParaRPr>
          </a:p>
          <a:p>
            <a:pPr marL="533400" marR="0" lvl="0" indent="-533400" algn="l" defTabSz="914400" rtl="0" eaLnBrk="1" fontAlgn="auto" latinLnBrk="0" hangingPunct="1">
              <a:lnSpc>
                <a:spcPct val="80000"/>
              </a:lnSpc>
              <a:spcBef>
                <a:spcPct val="20000"/>
              </a:spcBef>
              <a:spcAft>
                <a:spcPts val="0"/>
              </a:spcAft>
              <a:buClrTx/>
              <a:buSzTx/>
              <a:buFont typeface="Wingdings" pitchFamily="2" charset="2"/>
              <a:buNone/>
              <a:tabLst/>
              <a:defRPr/>
            </a:pPr>
            <a:r>
              <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rPr>
              <a:t>	else if (n-&gt;data &gt; </a:t>
            </a:r>
            <a:r>
              <a:rPr kumimoji="0" lang="en-US" altLang="zh-TW" b="0" i="0" u="none" strike="noStrike" kern="1200" cap="none" spc="0" normalizeH="0" baseline="0" noProof="0" dirty="0">
                <a:ln>
                  <a:noFill/>
                </a:ln>
                <a:solidFill>
                  <a:srgbClr val="FF3300"/>
                </a:solidFill>
                <a:effectLst/>
                <a:uLnTx/>
                <a:uFillTx/>
                <a:latin typeface="+mn-lt"/>
                <a:ea typeface="新細明體" charset="-120"/>
                <a:cs typeface="+mn-cs"/>
              </a:rPr>
              <a:t>key</a:t>
            </a:r>
            <a:r>
              <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rPr>
              <a:t>) 	</a:t>
            </a:r>
            <a:r>
              <a:rPr kumimoji="0" lang="en-US" altLang="zh-TW" b="0" i="0" u="none" strike="noStrike" kern="1200" cap="none" spc="0" normalizeH="0" baseline="0" noProof="0" dirty="0">
                <a:ln>
                  <a:noFill/>
                </a:ln>
                <a:solidFill>
                  <a:schemeClr val="tx2"/>
                </a:solidFill>
                <a:effectLst/>
                <a:uLnTx/>
                <a:uFillTx/>
                <a:latin typeface="+mn-lt"/>
                <a:ea typeface="新細明體" charset="-120"/>
                <a:cs typeface="+mn-cs"/>
              </a:rPr>
              <a:t>// In left </a:t>
            </a:r>
            <a:r>
              <a:rPr kumimoji="0" lang="en-US" altLang="zh-TW" b="0" i="0" u="none" strike="noStrike" kern="1200" cap="none" spc="0" normalizeH="0" baseline="0" noProof="0" dirty="0" err="1">
                <a:ln>
                  <a:noFill/>
                </a:ln>
                <a:solidFill>
                  <a:schemeClr val="tx2"/>
                </a:solidFill>
                <a:effectLst/>
                <a:uLnTx/>
                <a:uFillTx/>
                <a:latin typeface="+mn-lt"/>
                <a:ea typeface="新細明體" charset="-120"/>
                <a:cs typeface="+mn-cs"/>
              </a:rPr>
              <a:t>subtree</a:t>
            </a:r>
            <a:endPar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endParaRPr>
          </a:p>
          <a:p>
            <a:pPr marL="533400" marR="0" lvl="0" indent="-533400" algn="l" defTabSz="914400" rtl="0" eaLnBrk="1" fontAlgn="auto" latinLnBrk="0" hangingPunct="1">
              <a:lnSpc>
                <a:spcPct val="80000"/>
              </a:lnSpc>
              <a:spcBef>
                <a:spcPct val="20000"/>
              </a:spcBef>
              <a:spcAft>
                <a:spcPts val="0"/>
              </a:spcAft>
              <a:buClrTx/>
              <a:buSzTx/>
              <a:buFont typeface="Wingdings" pitchFamily="2" charset="2"/>
              <a:buNone/>
              <a:tabLst/>
              <a:defRPr/>
            </a:pPr>
            <a:r>
              <a:rPr kumimoji="0" lang="en-US" altLang="zh-TW" b="0" i="0" u="none" strike="noStrike" kern="1200" cap="none" spc="0" normalizeH="0" baseline="0" noProof="0" dirty="0">
                <a:ln>
                  <a:noFill/>
                </a:ln>
                <a:solidFill>
                  <a:srgbClr val="006699"/>
                </a:solidFill>
                <a:effectLst/>
                <a:uLnTx/>
                <a:uFillTx/>
                <a:latin typeface="+mn-lt"/>
                <a:ea typeface="新細明體" charset="-120"/>
                <a:cs typeface="+mn-cs"/>
              </a:rPr>
              <a:t>		return Find( n-&gt;left, key );</a:t>
            </a:r>
            <a:endPar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endParaRPr>
          </a:p>
          <a:p>
            <a:pPr marL="533400" marR="0" lvl="0" indent="-533400" algn="l" defTabSz="914400" rtl="0" eaLnBrk="1" fontAlgn="auto" latinLnBrk="0" hangingPunct="1">
              <a:lnSpc>
                <a:spcPct val="80000"/>
              </a:lnSpc>
              <a:spcBef>
                <a:spcPct val="20000"/>
              </a:spcBef>
              <a:spcAft>
                <a:spcPts val="0"/>
              </a:spcAft>
              <a:buClrTx/>
              <a:buSzTx/>
              <a:buFont typeface="Wingdings" pitchFamily="2" charset="2"/>
              <a:buNone/>
              <a:tabLst/>
              <a:defRPr/>
            </a:pPr>
            <a:r>
              <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rPr>
              <a:t>	else 				</a:t>
            </a:r>
            <a:r>
              <a:rPr kumimoji="0" lang="en-US" altLang="zh-TW" b="0" i="0" u="none" strike="noStrike" kern="1200" cap="none" spc="0" normalizeH="0" baseline="0" noProof="0" dirty="0">
                <a:ln>
                  <a:noFill/>
                </a:ln>
                <a:solidFill>
                  <a:schemeClr val="tx2"/>
                </a:solidFill>
                <a:effectLst/>
                <a:uLnTx/>
                <a:uFillTx/>
                <a:latin typeface="+mn-lt"/>
                <a:ea typeface="新細明體" charset="-120"/>
                <a:cs typeface="+mn-cs"/>
              </a:rPr>
              <a:t>// In right </a:t>
            </a:r>
            <a:r>
              <a:rPr kumimoji="0" lang="en-US" altLang="zh-TW" b="0" i="0" u="none" strike="noStrike" kern="1200" cap="none" spc="0" normalizeH="0" baseline="0" noProof="0" dirty="0" err="1">
                <a:ln>
                  <a:noFill/>
                </a:ln>
                <a:solidFill>
                  <a:schemeClr val="tx2"/>
                </a:solidFill>
                <a:effectLst/>
                <a:uLnTx/>
                <a:uFillTx/>
                <a:latin typeface="+mn-lt"/>
                <a:ea typeface="新細明體" charset="-120"/>
                <a:cs typeface="+mn-cs"/>
              </a:rPr>
              <a:t>subtree</a:t>
            </a:r>
            <a:endPar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endParaRPr>
          </a:p>
          <a:p>
            <a:pPr marL="533400" marR="0" lvl="0" indent="-533400" algn="l" defTabSz="914400" rtl="0" eaLnBrk="1" fontAlgn="auto" latinLnBrk="0" hangingPunct="1">
              <a:lnSpc>
                <a:spcPct val="80000"/>
              </a:lnSpc>
              <a:spcBef>
                <a:spcPct val="20000"/>
              </a:spcBef>
              <a:spcAft>
                <a:spcPts val="0"/>
              </a:spcAft>
              <a:buClrTx/>
              <a:buSzTx/>
              <a:buFont typeface="Wingdings" pitchFamily="2" charset="2"/>
              <a:buNone/>
              <a:tabLst/>
              <a:defRPr/>
            </a:pPr>
            <a:r>
              <a:rPr kumimoji="0" lang="en-US" altLang="zh-TW" b="0" i="0" u="none" strike="noStrike" kern="1200" cap="none" spc="0" normalizeH="0" baseline="0" noProof="0" dirty="0">
                <a:ln>
                  <a:noFill/>
                </a:ln>
                <a:solidFill>
                  <a:srgbClr val="006699"/>
                </a:solidFill>
                <a:effectLst/>
                <a:uLnTx/>
                <a:uFillTx/>
                <a:latin typeface="+mn-lt"/>
                <a:ea typeface="新細明體" charset="-120"/>
                <a:cs typeface="+mn-cs"/>
              </a:rPr>
              <a:t>		return Find( n-&gt;right, key );</a:t>
            </a:r>
            <a:endPar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endParaRPr>
          </a:p>
          <a:p>
            <a:pPr marL="533400" marR="0" lvl="0" indent="-533400" algn="l" defTabSz="914400" rtl="0" eaLnBrk="1" fontAlgn="auto" latinLnBrk="0" hangingPunct="1">
              <a:lnSpc>
                <a:spcPct val="80000"/>
              </a:lnSpc>
              <a:spcBef>
                <a:spcPct val="20000"/>
              </a:spcBef>
              <a:spcAft>
                <a:spcPts val="0"/>
              </a:spcAft>
              <a:buClrTx/>
              <a:buSzTx/>
              <a:buFont typeface="Wingdings" pitchFamily="2" charset="2"/>
              <a:buNone/>
              <a:tabLst/>
              <a:defRPr/>
            </a:pPr>
            <a:r>
              <a:rPr kumimoji="0" lang="en-US" altLang="zh-TW" b="0" i="0" u="none" strike="noStrike" kern="1200" cap="none" spc="0" normalizeH="0" baseline="0" noProof="0" dirty="0">
                <a:ln>
                  <a:noFill/>
                </a:ln>
                <a:solidFill>
                  <a:srgbClr val="0000CC"/>
                </a:solidFill>
                <a:effectLst/>
                <a:uLnTx/>
                <a:uFillTx/>
                <a:latin typeface="+mn-lt"/>
                <a:ea typeface="新細明體" charset="-120"/>
                <a:cs typeface="+mn-cs"/>
              </a:rPr>
              <a:t>}</a:t>
            </a:r>
          </a:p>
          <a:p>
            <a:pPr marL="533400" marR="0" lvl="0" indent="-533400" algn="l" defTabSz="914400" rtl="0" eaLnBrk="1" fontAlgn="auto" latinLnBrk="0" hangingPunct="1">
              <a:lnSpc>
                <a:spcPct val="80000"/>
              </a:lnSpc>
              <a:spcBef>
                <a:spcPct val="20000"/>
              </a:spcBef>
              <a:spcAft>
                <a:spcPts val="0"/>
              </a:spcAft>
              <a:buClrTx/>
              <a:buSzTx/>
              <a:buFont typeface="Wingdings" pitchFamily="2" charset="2"/>
              <a:buNone/>
              <a:tabLst/>
              <a:defRPr/>
            </a:pPr>
            <a:r>
              <a:rPr kumimoji="0" lang="en-US" altLang="zh-TW" b="0" i="0" u="none" strike="noStrike" kern="1200" cap="none" spc="0" normalizeH="0" baseline="0" noProof="0" dirty="0">
                <a:ln>
                  <a:noFill/>
                </a:ln>
                <a:solidFill>
                  <a:schemeClr val="tx1"/>
                </a:solidFill>
                <a:effectLst/>
                <a:uLnTx/>
                <a:uFillTx/>
                <a:latin typeface="+mn-lt"/>
                <a:ea typeface="新細明體" charset="-120"/>
                <a:cs typeface="+mn-cs"/>
              </a:rPr>
              <a:t>Node * n = Find( root, 5);</a:t>
            </a:r>
          </a:p>
        </p:txBody>
      </p:sp>
    </p:spTree>
    <p:extLst>
      <p:ext uri="{BB962C8B-B14F-4D97-AF65-F5344CB8AC3E}">
        <p14:creationId xmlns:p14="http://schemas.microsoft.com/office/powerpoint/2010/main" val="3891147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solidFill>
                  <a:schemeClr val="accent1">
                    <a:lumMod val="75000"/>
                  </a:schemeClr>
                </a:solidFill>
              </a:rPr>
              <a:t>Binary Search Tree</a:t>
            </a:r>
            <a:endParaRPr lang="zh-TW" altLang="en-US" dirty="0"/>
          </a:p>
        </p:txBody>
      </p:sp>
      <p:sp>
        <p:nvSpPr>
          <p:cNvPr id="3" name="內容版面配置區 2"/>
          <p:cNvSpPr>
            <a:spLocks noGrp="1"/>
          </p:cNvSpPr>
          <p:nvPr>
            <p:ph idx="1"/>
          </p:nvPr>
        </p:nvSpPr>
        <p:spPr>
          <a:xfrm>
            <a:off x="457200" y="1600200"/>
            <a:ext cx="8229600" cy="4543444"/>
          </a:xfrm>
        </p:spPr>
        <p:txBody>
          <a:bodyPr>
            <a:normAutofit/>
          </a:bodyPr>
          <a:lstStyle/>
          <a:p>
            <a:r>
              <a:rPr lang="en-US" altLang="zh-TW" dirty="0">
                <a:ea typeface="新細明體" charset="-120"/>
              </a:rPr>
              <a:t>Find (root, 2)</a:t>
            </a:r>
          </a:p>
          <a:p>
            <a:pPr lvl="1" algn="just"/>
            <a:endParaRPr lang="en-US" altLang="zh-TW" dirty="0">
              <a:solidFill>
                <a:schemeClr val="accent5">
                  <a:lumMod val="75000"/>
                </a:schemeClr>
              </a:solidFill>
            </a:endParaRPr>
          </a:p>
          <a:p>
            <a:pPr lvl="1" algn="just"/>
            <a:endParaRPr lang="en-US" altLang="zh-TW" dirty="0">
              <a:solidFill>
                <a:schemeClr val="accent5">
                  <a:lumMod val="75000"/>
                </a:schemeClr>
              </a:solidFill>
            </a:endParaRPr>
          </a:p>
        </p:txBody>
      </p:sp>
      <p:sp>
        <p:nvSpPr>
          <p:cNvPr id="6" name="Oval 4"/>
          <p:cNvSpPr>
            <a:spLocks noChangeArrowheads="1"/>
          </p:cNvSpPr>
          <p:nvPr/>
        </p:nvSpPr>
        <p:spPr bwMode="auto">
          <a:xfrm>
            <a:off x="1490634" y="2943237"/>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7" name="Oval 5"/>
          <p:cNvSpPr>
            <a:spLocks noChangeArrowheads="1"/>
          </p:cNvSpPr>
          <p:nvPr/>
        </p:nvSpPr>
        <p:spPr bwMode="auto">
          <a:xfrm>
            <a:off x="957234" y="3733812"/>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8" name="Oval 6"/>
          <p:cNvSpPr>
            <a:spLocks noChangeArrowheads="1"/>
          </p:cNvSpPr>
          <p:nvPr/>
        </p:nvSpPr>
        <p:spPr bwMode="auto">
          <a:xfrm>
            <a:off x="1947834" y="3733812"/>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9" name="Oval 7"/>
          <p:cNvSpPr>
            <a:spLocks noChangeArrowheads="1"/>
          </p:cNvSpPr>
          <p:nvPr/>
        </p:nvSpPr>
        <p:spPr bwMode="auto">
          <a:xfrm>
            <a:off x="652434" y="4572012"/>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10" name="Oval 8"/>
          <p:cNvSpPr>
            <a:spLocks noChangeArrowheads="1"/>
          </p:cNvSpPr>
          <p:nvPr/>
        </p:nvSpPr>
        <p:spPr bwMode="auto">
          <a:xfrm>
            <a:off x="1566834" y="4572012"/>
            <a:ext cx="762000" cy="571500"/>
          </a:xfrm>
          <a:prstGeom prst="ellipse">
            <a:avLst/>
          </a:prstGeom>
          <a:noFill/>
          <a:ln w="57150">
            <a:solidFill>
              <a:srgbClr val="008080"/>
            </a:solidFill>
            <a:round/>
            <a:headEnd/>
            <a:tailEnd/>
          </a:ln>
          <a:effectLst/>
        </p:spPr>
        <p:txBody>
          <a:bodyPr wrap="none" anchor="ctr"/>
          <a:lstStyle/>
          <a:p>
            <a:endParaRPr lang="zh-TW" altLang="en-US"/>
          </a:p>
        </p:txBody>
      </p:sp>
      <p:cxnSp>
        <p:nvCxnSpPr>
          <p:cNvPr id="11" name="AutoShape 9"/>
          <p:cNvCxnSpPr>
            <a:cxnSpLocks noChangeShapeType="1"/>
            <a:stCxn id="7" idx="4"/>
            <a:endCxn id="9" idx="0"/>
          </p:cNvCxnSpPr>
          <p:nvPr/>
        </p:nvCxnSpPr>
        <p:spPr bwMode="auto">
          <a:xfrm flipH="1">
            <a:off x="1033434" y="4333887"/>
            <a:ext cx="304800" cy="209550"/>
          </a:xfrm>
          <a:prstGeom prst="straightConnector1">
            <a:avLst/>
          </a:prstGeom>
          <a:noFill/>
          <a:ln w="50800">
            <a:solidFill>
              <a:srgbClr val="0000FF"/>
            </a:solidFill>
            <a:round/>
            <a:headEnd/>
            <a:tailEnd type="triangle" w="med" len="med"/>
          </a:ln>
          <a:effectLst/>
        </p:spPr>
      </p:cxnSp>
      <p:cxnSp>
        <p:nvCxnSpPr>
          <p:cNvPr id="12" name="AutoShape 10"/>
          <p:cNvCxnSpPr>
            <a:cxnSpLocks noChangeShapeType="1"/>
            <a:stCxn id="8" idx="4"/>
            <a:endCxn id="10" idx="0"/>
          </p:cNvCxnSpPr>
          <p:nvPr/>
        </p:nvCxnSpPr>
        <p:spPr bwMode="auto">
          <a:xfrm flipH="1">
            <a:off x="1947834" y="4333887"/>
            <a:ext cx="381000" cy="209550"/>
          </a:xfrm>
          <a:prstGeom prst="straightConnector1">
            <a:avLst/>
          </a:prstGeom>
          <a:noFill/>
          <a:ln w="50800">
            <a:solidFill>
              <a:srgbClr val="0000FF"/>
            </a:solidFill>
            <a:round/>
            <a:headEnd/>
            <a:tailEnd type="triangle" w="med" len="med"/>
          </a:ln>
          <a:effectLst/>
        </p:spPr>
      </p:cxnSp>
      <p:cxnSp>
        <p:nvCxnSpPr>
          <p:cNvPr id="14" name="AutoShape 11"/>
          <p:cNvCxnSpPr>
            <a:cxnSpLocks noChangeShapeType="1"/>
            <a:stCxn id="6" idx="4"/>
            <a:endCxn id="8" idx="0"/>
          </p:cNvCxnSpPr>
          <p:nvPr/>
        </p:nvCxnSpPr>
        <p:spPr bwMode="auto">
          <a:xfrm>
            <a:off x="1871634" y="3543312"/>
            <a:ext cx="457200" cy="161925"/>
          </a:xfrm>
          <a:prstGeom prst="straightConnector1">
            <a:avLst/>
          </a:prstGeom>
          <a:noFill/>
          <a:ln w="50800">
            <a:solidFill>
              <a:srgbClr val="0000FF"/>
            </a:solidFill>
            <a:round/>
            <a:headEnd/>
            <a:tailEnd type="triangle" w="med" len="med"/>
          </a:ln>
          <a:effectLst/>
        </p:spPr>
      </p:cxnSp>
      <p:cxnSp>
        <p:nvCxnSpPr>
          <p:cNvPr id="15" name="AutoShape 12"/>
          <p:cNvCxnSpPr>
            <a:cxnSpLocks noChangeShapeType="1"/>
            <a:stCxn id="6" idx="4"/>
            <a:endCxn id="7" idx="0"/>
          </p:cNvCxnSpPr>
          <p:nvPr/>
        </p:nvCxnSpPr>
        <p:spPr bwMode="auto">
          <a:xfrm flipH="1">
            <a:off x="1338234" y="3543312"/>
            <a:ext cx="533400" cy="161925"/>
          </a:xfrm>
          <a:prstGeom prst="straightConnector1">
            <a:avLst/>
          </a:prstGeom>
          <a:noFill/>
          <a:ln w="50800">
            <a:solidFill>
              <a:srgbClr val="0000FF"/>
            </a:solidFill>
            <a:round/>
            <a:headEnd/>
            <a:tailEnd type="triangle" w="med" len="med"/>
          </a:ln>
          <a:effectLst/>
        </p:spPr>
      </p:cxnSp>
      <p:cxnSp>
        <p:nvCxnSpPr>
          <p:cNvPr id="16" name="AutoShape 13"/>
          <p:cNvCxnSpPr>
            <a:cxnSpLocks noChangeShapeType="1"/>
            <a:stCxn id="8" idx="4"/>
            <a:endCxn id="17" idx="0"/>
          </p:cNvCxnSpPr>
          <p:nvPr/>
        </p:nvCxnSpPr>
        <p:spPr bwMode="auto">
          <a:xfrm>
            <a:off x="2328834" y="4333887"/>
            <a:ext cx="533400" cy="209550"/>
          </a:xfrm>
          <a:prstGeom prst="straightConnector1">
            <a:avLst/>
          </a:prstGeom>
          <a:noFill/>
          <a:ln w="50800">
            <a:solidFill>
              <a:srgbClr val="0000FF"/>
            </a:solidFill>
            <a:round/>
            <a:headEnd/>
            <a:tailEnd type="triangle" w="med" len="med"/>
          </a:ln>
          <a:effectLst/>
        </p:spPr>
      </p:cxnSp>
      <p:sp>
        <p:nvSpPr>
          <p:cNvPr id="17" name="Oval 14"/>
          <p:cNvSpPr>
            <a:spLocks noChangeArrowheads="1"/>
          </p:cNvSpPr>
          <p:nvPr/>
        </p:nvSpPr>
        <p:spPr bwMode="auto">
          <a:xfrm>
            <a:off x="2481234" y="4572012"/>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19" name="Text Box 15"/>
          <p:cNvSpPr txBox="1">
            <a:spLocks noChangeArrowheads="1"/>
          </p:cNvSpPr>
          <p:nvPr/>
        </p:nvSpPr>
        <p:spPr bwMode="auto">
          <a:xfrm>
            <a:off x="1109634" y="3733812"/>
            <a:ext cx="381000" cy="457200"/>
          </a:xfrm>
          <a:prstGeom prst="rect">
            <a:avLst/>
          </a:prstGeom>
          <a:noFill/>
          <a:ln w="12700">
            <a:noFill/>
            <a:miter lim="800000"/>
            <a:headEnd/>
            <a:tailEnd/>
          </a:ln>
          <a:effectLst/>
        </p:spPr>
        <p:txBody>
          <a:bodyPr>
            <a:spAutoFit/>
          </a:bodyPr>
          <a:lstStyle/>
          <a:p>
            <a:pPr algn="ctr" eaLnBrk="0" hangingPunct="0"/>
            <a:r>
              <a:rPr lang="en-US" altLang="zh-TW" sz="2400" b="1" dirty="0">
                <a:solidFill>
                  <a:srgbClr val="FF3300"/>
                </a:solidFill>
                <a:ea typeface="新細明體" charset="-120"/>
              </a:rPr>
              <a:t>5</a:t>
            </a:r>
          </a:p>
        </p:txBody>
      </p:sp>
      <p:sp>
        <p:nvSpPr>
          <p:cNvPr id="20" name="Text Box 16"/>
          <p:cNvSpPr txBox="1">
            <a:spLocks noChangeArrowheads="1"/>
          </p:cNvSpPr>
          <p:nvPr/>
        </p:nvSpPr>
        <p:spPr bwMode="auto">
          <a:xfrm>
            <a:off x="1566834" y="2971812"/>
            <a:ext cx="533400" cy="457200"/>
          </a:xfrm>
          <a:prstGeom prst="rect">
            <a:avLst/>
          </a:prstGeom>
          <a:noFill/>
          <a:ln w="12700">
            <a:noFill/>
            <a:miter lim="800000"/>
            <a:headEnd/>
            <a:tailEnd/>
          </a:ln>
          <a:effectLst/>
        </p:spPr>
        <p:txBody>
          <a:bodyPr>
            <a:spAutoFit/>
          </a:bodyPr>
          <a:lstStyle/>
          <a:p>
            <a:pPr algn="ctr" eaLnBrk="0" hangingPunct="0"/>
            <a:r>
              <a:rPr lang="en-US" altLang="zh-TW" sz="2400" b="1" dirty="0">
                <a:solidFill>
                  <a:srgbClr val="FF3300"/>
                </a:solidFill>
                <a:ea typeface="新細明體" charset="-120"/>
              </a:rPr>
              <a:t>10</a:t>
            </a:r>
          </a:p>
        </p:txBody>
      </p:sp>
      <p:sp>
        <p:nvSpPr>
          <p:cNvPr id="21" name="Text Box 17"/>
          <p:cNvSpPr txBox="1">
            <a:spLocks noChangeArrowheads="1"/>
          </p:cNvSpPr>
          <p:nvPr/>
        </p:nvSpPr>
        <p:spPr bwMode="auto">
          <a:xfrm>
            <a:off x="2024034" y="3733812"/>
            <a:ext cx="609600" cy="457200"/>
          </a:xfrm>
          <a:prstGeom prst="rect">
            <a:avLst/>
          </a:prstGeom>
          <a:noFill/>
          <a:ln w="12700">
            <a:noFill/>
            <a:miter lim="800000"/>
            <a:headEnd/>
            <a:tailEnd/>
          </a:ln>
          <a:effectLst/>
        </p:spPr>
        <p:txBody>
          <a:bodyPr>
            <a:spAutoFit/>
          </a:bodyPr>
          <a:lstStyle/>
          <a:p>
            <a:pPr algn="ctr" eaLnBrk="0" hangingPunct="0"/>
            <a:r>
              <a:rPr lang="en-US" altLang="zh-TW" sz="2400" b="1">
                <a:ea typeface="新細明體" charset="-120"/>
              </a:rPr>
              <a:t>30</a:t>
            </a:r>
          </a:p>
        </p:txBody>
      </p:sp>
      <p:sp>
        <p:nvSpPr>
          <p:cNvPr id="22" name="Text Box 18"/>
          <p:cNvSpPr txBox="1">
            <a:spLocks noChangeArrowheads="1"/>
          </p:cNvSpPr>
          <p:nvPr/>
        </p:nvSpPr>
        <p:spPr bwMode="auto">
          <a:xfrm>
            <a:off x="804834" y="4648212"/>
            <a:ext cx="3810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2</a:t>
            </a:r>
          </a:p>
        </p:txBody>
      </p:sp>
      <p:sp>
        <p:nvSpPr>
          <p:cNvPr id="23" name="Text Box 19"/>
          <p:cNvSpPr txBox="1">
            <a:spLocks noChangeArrowheads="1"/>
          </p:cNvSpPr>
          <p:nvPr/>
        </p:nvSpPr>
        <p:spPr bwMode="auto">
          <a:xfrm>
            <a:off x="1643034" y="4648212"/>
            <a:ext cx="609600" cy="457200"/>
          </a:xfrm>
          <a:prstGeom prst="rect">
            <a:avLst/>
          </a:prstGeom>
          <a:noFill/>
          <a:ln w="12700">
            <a:noFill/>
            <a:miter lim="800000"/>
            <a:headEnd/>
            <a:tailEnd/>
          </a:ln>
          <a:effectLst/>
        </p:spPr>
        <p:txBody>
          <a:bodyPr>
            <a:spAutoFit/>
          </a:bodyPr>
          <a:lstStyle/>
          <a:p>
            <a:pPr algn="ctr" eaLnBrk="0" hangingPunct="0"/>
            <a:r>
              <a:rPr lang="en-US" altLang="zh-TW" sz="2400" b="1">
                <a:ea typeface="新細明體" charset="-120"/>
              </a:rPr>
              <a:t>25</a:t>
            </a:r>
          </a:p>
        </p:txBody>
      </p:sp>
      <p:sp>
        <p:nvSpPr>
          <p:cNvPr id="24" name="Text Box 20"/>
          <p:cNvSpPr txBox="1">
            <a:spLocks noChangeArrowheads="1"/>
          </p:cNvSpPr>
          <p:nvPr/>
        </p:nvSpPr>
        <p:spPr bwMode="auto">
          <a:xfrm>
            <a:off x="2633634" y="4648212"/>
            <a:ext cx="533400" cy="457200"/>
          </a:xfrm>
          <a:prstGeom prst="rect">
            <a:avLst/>
          </a:prstGeom>
          <a:noFill/>
          <a:ln w="12700">
            <a:noFill/>
            <a:miter lim="800000"/>
            <a:headEnd/>
            <a:tailEnd/>
          </a:ln>
          <a:effectLst/>
        </p:spPr>
        <p:txBody>
          <a:bodyPr>
            <a:spAutoFit/>
          </a:bodyPr>
          <a:lstStyle/>
          <a:p>
            <a:pPr algn="ctr" eaLnBrk="0" hangingPunct="0"/>
            <a:r>
              <a:rPr lang="en-US" altLang="zh-TW" sz="2400" b="1">
                <a:ea typeface="新細明體" charset="-120"/>
              </a:rPr>
              <a:t>45</a:t>
            </a:r>
          </a:p>
        </p:txBody>
      </p:sp>
      <p:sp>
        <p:nvSpPr>
          <p:cNvPr id="25" name="Oval 21"/>
          <p:cNvSpPr>
            <a:spLocks noChangeArrowheads="1"/>
          </p:cNvSpPr>
          <p:nvPr/>
        </p:nvSpPr>
        <p:spPr bwMode="auto">
          <a:xfrm>
            <a:off x="5967418" y="2195531"/>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26" name="Oval 22"/>
          <p:cNvSpPr>
            <a:spLocks noChangeArrowheads="1"/>
          </p:cNvSpPr>
          <p:nvPr/>
        </p:nvSpPr>
        <p:spPr bwMode="auto">
          <a:xfrm>
            <a:off x="5434018" y="2986106"/>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27" name="Oval 23"/>
          <p:cNvSpPr>
            <a:spLocks noChangeArrowheads="1"/>
          </p:cNvSpPr>
          <p:nvPr/>
        </p:nvSpPr>
        <p:spPr bwMode="auto">
          <a:xfrm>
            <a:off x="6424618" y="2986106"/>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28" name="Oval 24"/>
          <p:cNvSpPr>
            <a:spLocks noChangeArrowheads="1"/>
          </p:cNvSpPr>
          <p:nvPr/>
        </p:nvSpPr>
        <p:spPr bwMode="auto">
          <a:xfrm>
            <a:off x="6043618" y="3824306"/>
            <a:ext cx="762000" cy="571500"/>
          </a:xfrm>
          <a:prstGeom prst="ellipse">
            <a:avLst/>
          </a:prstGeom>
          <a:noFill/>
          <a:ln w="57150">
            <a:solidFill>
              <a:srgbClr val="008080"/>
            </a:solidFill>
            <a:round/>
            <a:headEnd/>
            <a:tailEnd/>
          </a:ln>
          <a:effectLst/>
        </p:spPr>
        <p:txBody>
          <a:bodyPr wrap="none" anchor="ctr"/>
          <a:lstStyle/>
          <a:p>
            <a:endParaRPr lang="zh-TW" altLang="en-US"/>
          </a:p>
        </p:txBody>
      </p:sp>
      <p:cxnSp>
        <p:nvCxnSpPr>
          <p:cNvPr id="29" name="AutoShape 25"/>
          <p:cNvCxnSpPr>
            <a:cxnSpLocks noChangeShapeType="1"/>
            <a:stCxn id="27" idx="4"/>
            <a:endCxn id="28" idx="0"/>
          </p:cNvCxnSpPr>
          <p:nvPr/>
        </p:nvCxnSpPr>
        <p:spPr bwMode="auto">
          <a:xfrm flipH="1">
            <a:off x="6424618" y="3586181"/>
            <a:ext cx="381000" cy="209550"/>
          </a:xfrm>
          <a:prstGeom prst="straightConnector1">
            <a:avLst/>
          </a:prstGeom>
          <a:noFill/>
          <a:ln w="50800">
            <a:solidFill>
              <a:srgbClr val="0000FF"/>
            </a:solidFill>
            <a:round/>
            <a:headEnd/>
            <a:tailEnd type="triangle" w="med" len="med"/>
          </a:ln>
          <a:effectLst/>
        </p:spPr>
      </p:cxnSp>
      <p:cxnSp>
        <p:nvCxnSpPr>
          <p:cNvPr id="30" name="AutoShape 26"/>
          <p:cNvCxnSpPr>
            <a:cxnSpLocks noChangeShapeType="1"/>
            <a:stCxn id="25" idx="4"/>
            <a:endCxn id="27" idx="0"/>
          </p:cNvCxnSpPr>
          <p:nvPr/>
        </p:nvCxnSpPr>
        <p:spPr bwMode="auto">
          <a:xfrm>
            <a:off x="6348418" y="2795606"/>
            <a:ext cx="457200" cy="161925"/>
          </a:xfrm>
          <a:prstGeom prst="straightConnector1">
            <a:avLst/>
          </a:prstGeom>
          <a:noFill/>
          <a:ln w="50800">
            <a:solidFill>
              <a:srgbClr val="0000FF"/>
            </a:solidFill>
            <a:round/>
            <a:headEnd/>
            <a:tailEnd type="triangle" w="med" len="med"/>
          </a:ln>
          <a:effectLst/>
        </p:spPr>
      </p:cxnSp>
      <p:cxnSp>
        <p:nvCxnSpPr>
          <p:cNvPr id="31" name="AutoShape 27"/>
          <p:cNvCxnSpPr>
            <a:cxnSpLocks noChangeShapeType="1"/>
            <a:stCxn id="25" idx="4"/>
            <a:endCxn id="26" idx="0"/>
          </p:cNvCxnSpPr>
          <p:nvPr/>
        </p:nvCxnSpPr>
        <p:spPr bwMode="auto">
          <a:xfrm flipH="1">
            <a:off x="5815018" y="2795606"/>
            <a:ext cx="533400" cy="161925"/>
          </a:xfrm>
          <a:prstGeom prst="straightConnector1">
            <a:avLst/>
          </a:prstGeom>
          <a:noFill/>
          <a:ln w="50800">
            <a:solidFill>
              <a:srgbClr val="0000FF"/>
            </a:solidFill>
            <a:round/>
            <a:headEnd/>
            <a:tailEnd type="triangle" w="med" len="med"/>
          </a:ln>
          <a:effectLst/>
        </p:spPr>
      </p:cxnSp>
      <p:cxnSp>
        <p:nvCxnSpPr>
          <p:cNvPr id="32" name="AutoShape 28"/>
          <p:cNvCxnSpPr>
            <a:cxnSpLocks noChangeShapeType="1"/>
            <a:stCxn id="28" idx="4"/>
            <a:endCxn id="33" idx="0"/>
          </p:cNvCxnSpPr>
          <p:nvPr/>
        </p:nvCxnSpPr>
        <p:spPr bwMode="auto">
          <a:xfrm flipH="1">
            <a:off x="5738818" y="4424381"/>
            <a:ext cx="685800" cy="209550"/>
          </a:xfrm>
          <a:prstGeom prst="straightConnector1">
            <a:avLst/>
          </a:prstGeom>
          <a:noFill/>
          <a:ln w="50800">
            <a:solidFill>
              <a:srgbClr val="0000FF"/>
            </a:solidFill>
            <a:round/>
            <a:headEnd/>
            <a:tailEnd type="triangle" w="med" len="med"/>
          </a:ln>
          <a:effectLst/>
        </p:spPr>
      </p:cxnSp>
      <p:sp>
        <p:nvSpPr>
          <p:cNvPr id="33" name="Oval 29"/>
          <p:cNvSpPr>
            <a:spLocks noChangeArrowheads="1"/>
          </p:cNvSpPr>
          <p:nvPr/>
        </p:nvSpPr>
        <p:spPr bwMode="auto">
          <a:xfrm>
            <a:off x="5357818" y="4662506"/>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34" name="Text Box 30"/>
          <p:cNvSpPr txBox="1">
            <a:spLocks noChangeArrowheads="1"/>
          </p:cNvSpPr>
          <p:nvPr/>
        </p:nvSpPr>
        <p:spPr bwMode="auto">
          <a:xfrm>
            <a:off x="6119818" y="2224106"/>
            <a:ext cx="3810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5</a:t>
            </a:r>
          </a:p>
        </p:txBody>
      </p:sp>
      <p:sp>
        <p:nvSpPr>
          <p:cNvPr id="35" name="Text Box 31"/>
          <p:cNvSpPr txBox="1">
            <a:spLocks noChangeArrowheads="1"/>
          </p:cNvSpPr>
          <p:nvPr/>
        </p:nvSpPr>
        <p:spPr bwMode="auto">
          <a:xfrm>
            <a:off x="5434018" y="4662506"/>
            <a:ext cx="533400" cy="457200"/>
          </a:xfrm>
          <a:prstGeom prst="rect">
            <a:avLst/>
          </a:prstGeom>
          <a:noFill/>
          <a:ln w="12700">
            <a:noFill/>
            <a:miter lim="800000"/>
            <a:headEnd/>
            <a:tailEnd/>
          </a:ln>
          <a:effectLst/>
        </p:spPr>
        <p:txBody>
          <a:bodyPr>
            <a:spAutoFit/>
          </a:bodyPr>
          <a:lstStyle/>
          <a:p>
            <a:pPr algn="ctr" eaLnBrk="0" hangingPunct="0"/>
            <a:r>
              <a:rPr lang="en-US" altLang="zh-TW" sz="2400" b="1">
                <a:ea typeface="新細明體" charset="-120"/>
              </a:rPr>
              <a:t>10</a:t>
            </a:r>
          </a:p>
        </p:txBody>
      </p:sp>
      <p:sp>
        <p:nvSpPr>
          <p:cNvPr id="36" name="Text Box 32"/>
          <p:cNvSpPr txBox="1">
            <a:spLocks noChangeArrowheads="1"/>
          </p:cNvSpPr>
          <p:nvPr/>
        </p:nvSpPr>
        <p:spPr bwMode="auto">
          <a:xfrm>
            <a:off x="6119818" y="3900506"/>
            <a:ext cx="609600" cy="457200"/>
          </a:xfrm>
          <a:prstGeom prst="rect">
            <a:avLst/>
          </a:prstGeom>
          <a:noFill/>
          <a:ln w="12700">
            <a:noFill/>
            <a:miter lim="800000"/>
            <a:headEnd/>
            <a:tailEnd/>
          </a:ln>
          <a:effectLst/>
        </p:spPr>
        <p:txBody>
          <a:bodyPr>
            <a:spAutoFit/>
          </a:bodyPr>
          <a:lstStyle/>
          <a:p>
            <a:pPr algn="ctr" eaLnBrk="0" hangingPunct="0"/>
            <a:r>
              <a:rPr lang="en-US" altLang="zh-TW" sz="2400" b="1">
                <a:ea typeface="新細明體" charset="-120"/>
              </a:rPr>
              <a:t>30</a:t>
            </a:r>
          </a:p>
        </p:txBody>
      </p:sp>
      <p:sp>
        <p:nvSpPr>
          <p:cNvPr id="37" name="Text Box 33"/>
          <p:cNvSpPr txBox="1">
            <a:spLocks noChangeArrowheads="1"/>
          </p:cNvSpPr>
          <p:nvPr/>
        </p:nvSpPr>
        <p:spPr bwMode="auto">
          <a:xfrm>
            <a:off x="5586418" y="2986106"/>
            <a:ext cx="3810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2</a:t>
            </a:r>
          </a:p>
        </p:txBody>
      </p:sp>
      <p:sp>
        <p:nvSpPr>
          <p:cNvPr id="38" name="Text Box 34"/>
          <p:cNvSpPr txBox="1">
            <a:spLocks noChangeArrowheads="1"/>
          </p:cNvSpPr>
          <p:nvPr/>
        </p:nvSpPr>
        <p:spPr bwMode="auto">
          <a:xfrm>
            <a:off x="6043618" y="5500706"/>
            <a:ext cx="609600" cy="457200"/>
          </a:xfrm>
          <a:prstGeom prst="rect">
            <a:avLst/>
          </a:prstGeom>
          <a:noFill/>
          <a:ln w="12700">
            <a:noFill/>
            <a:miter lim="800000"/>
            <a:headEnd/>
            <a:tailEnd/>
          </a:ln>
          <a:effectLst/>
        </p:spPr>
        <p:txBody>
          <a:bodyPr>
            <a:spAutoFit/>
          </a:bodyPr>
          <a:lstStyle/>
          <a:p>
            <a:pPr algn="ctr" eaLnBrk="0" hangingPunct="0"/>
            <a:r>
              <a:rPr lang="en-US" altLang="zh-TW" sz="2400" b="1">
                <a:ea typeface="新細明體" charset="-120"/>
              </a:rPr>
              <a:t>25</a:t>
            </a:r>
          </a:p>
        </p:txBody>
      </p:sp>
      <p:sp>
        <p:nvSpPr>
          <p:cNvPr id="39" name="Text Box 35"/>
          <p:cNvSpPr txBox="1">
            <a:spLocks noChangeArrowheads="1"/>
          </p:cNvSpPr>
          <p:nvPr/>
        </p:nvSpPr>
        <p:spPr bwMode="auto">
          <a:xfrm>
            <a:off x="6500818" y="2986106"/>
            <a:ext cx="533400" cy="457200"/>
          </a:xfrm>
          <a:prstGeom prst="rect">
            <a:avLst/>
          </a:prstGeom>
          <a:noFill/>
          <a:ln w="12700">
            <a:noFill/>
            <a:miter lim="800000"/>
            <a:headEnd/>
            <a:tailEnd/>
          </a:ln>
          <a:effectLst/>
        </p:spPr>
        <p:txBody>
          <a:bodyPr>
            <a:spAutoFit/>
          </a:bodyPr>
          <a:lstStyle/>
          <a:p>
            <a:pPr algn="ctr" eaLnBrk="0" hangingPunct="0"/>
            <a:r>
              <a:rPr lang="en-US" altLang="zh-TW" sz="2400" b="1">
                <a:ea typeface="新細明體" charset="-120"/>
              </a:rPr>
              <a:t>45</a:t>
            </a:r>
          </a:p>
        </p:txBody>
      </p:sp>
      <p:sp>
        <p:nvSpPr>
          <p:cNvPr id="40" name="Oval 36"/>
          <p:cNvSpPr>
            <a:spLocks noChangeArrowheads="1"/>
          </p:cNvSpPr>
          <p:nvPr/>
        </p:nvSpPr>
        <p:spPr bwMode="auto">
          <a:xfrm>
            <a:off x="5967418" y="5500706"/>
            <a:ext cx="762000" cy="571500"/>
          </a:xfrm>
          <a:prstGeom prst="ellipse">
            <a:avLst/>
          </a:prstGeom>
          <a:noFill/>
          <a:ln w="57150">
            <a:solidFill>
              <a:srgbClr val="008080"/>
            </a:solidFill>
            <a:round/>
            <a:headEnd/>
            <a:tailEnd/>
          </a:ln>
          <a:effectLst/>
        </p:spPr>
        <p:txBody>
          <a:bodyPr wrap="none" anchor="ctr"/>
          <a:lstStyle/>
          <a:p>
            <a:endParaRPr lang="zh-TW" altLang="en-US"/>
          </a:p>
        </p:txBody>
      </p:sp>
      <p:cxnSp>
        <p:nvCxnSpPr>
          <p:cNvPr id="41" name="AutoShape 37"/>
          <p:cNvCxnSpPr>
            <a:cxnSpLocks noChangeShapeType="1"/>
            <a:stCxn id="33" idx="4"/>
            <a:endCxn id="40" idx="0"/>
          </p:cNvCxnSpPr>
          <p:nvPr/>
        </p:nvCxnSpPr>
        <p:spPr bwMode="auto">
          <a:xfrm>
            <a:off x="5738818" y="5262581"/>
            <a:ext cx="609600" cy="209550"/>
          </a:xfrm>
          <a:prstGeom prst="straightConnector1">
            <a:avLst/>
          </a:prstGeom>
          <a:noFill/>
          <a:ln w="50800">
            <a:solidFill>
              <a:srgbClr val="0000FF"/>
            </a:solidFill>
            <a:round/>
            <a:headEnd/>
            <a:tailEnd type="triangle" w="med" len="med"/>
          </a:ln>
          <a:effectLst/>
        </p:spPr>
      </p:cxnSp>
      <p:sp>
        <p:nvSpPr>
          <p:cNvPr id="42" name="Text Box 38"/>
          <p:cNvSpPr txBox="1">
            <a:spLocks noChangeArrowheads="1"/>
          </p:cNvSpPr>
          <p:nvPr/>
        </p:nvSpPr>
        <p:spPr bwMode="auto">
          <a:xfrm>
            <a:off x="3243234" y="3200412"/>
            <a:ext cx="2286000" cy="1552575"/>
          </a:xfrm>
          <a:prstGeom prst="rect">
            <a:avLst/>
          </a:prstGeom>
          <a:noFill/>
          <a:ln w="12700">
            <a:noFill/>
            <a:miter lim="800000"/>
            <a:headEnd/>
            <a:tailEnd/>
          </a:ln>
          <a:effectLst/>
        </p:spPr>
        <p:txBody>
          <a:bodyPr>
            <a:spAutoFit/>
          </a:bodyPr>
          <a:lstStyle/>
          <a:p>
            <a:pPr eaLnBrk="0" hangingPunct="0">
              <a:spcBef>
                <a:spcPct val="50000"/>
              </a:spcBef>
            </a:pPr>
            <a:r>
              <a:rPr lang="en-US" altLang="zh-TW" sz="2400" b="1">
                <a:ea typeface="新細明體" charset="-120"/>
              </a:rPr>
              <a:t>10 &gt; 2, left</a:t>
            </a:r>
          </a:p>
          <a:p>
            <a:pPr eaLnBrk="0" hangingPunct="0">
              <a:spcBef>
                <a:spcPct val="50000"/>
              </a:spcBef>
            </a:pPr>
            <a:r>
              <a:rPr lang="en-US" altLang="zh-TW" sz="2400" b="1">
                <a:ea typeface="新細明體" charset="-120"/>
              </a:rPr>
              <a:t>5 &gt; 2, left</a:t>
            </a:r>
          </a:p>
          <a:p>
            <a:pPr eaLnBrk="0" hangingPunct="0">
              <a:spcBef>
                <a:spcPct val="50000"/>
              </a:spcBef>
            </a:pPr>
            <a:r>
              <a:rPr lang="en-US" altLang="zh-TW" sz="2400" b="1">
                <a:ea typeface="新細明體" charset="-120"/>
              </a:rPr>
              <a:t>2 = 2, found</a:t>
            </a:r>
          </a:p>
        </p:txBody>
      </p:sp>
      <p:sp>
        <p:nvSpPr>
          <p:cNvPr id="43" name="Text Box 39"/>
          <p:cNvSpPr txBox="1">
            <a:spLocks noChangeArrowheads="1"/>
          </p:cNvSpPr>
          <p:nvPr/>
        </p:nvSpPr>
        <p:spPr bwMode="auto">
          <a:xfrm>
            <a:off x="7262818" y="2490806"/>
            <a:ext cx="2286000" cy="1004888"/>
          </a:xfrm>
          <a:prstGeom prst="rect">
            <a:avLst/>
          </a:prstGeom>
          <a:noFill/>
          <a:ln w="12700">
            <a:noFill/>
            <a:miter lim="800000"/>
            <a:headEnd/>
            <a:tailEnd/>
          </a:ln>
          <a:effectLst/>
        </p:spPr>
        <p:txBody>
          <a:bodyPr>
            <a:spAutoFit/>
          </a:bodyPr>
          <a:lstStyle/>
          <a:p>
            <a:pPr eaLnBrk="0" hangingPunct="0">
              <a:spcBef>
                <a:spcPct val="50000"/>
              </a:spcBef>
            </a:pPr>
            <a:r>
              <a:rPr lang="en-US" altLang="zh-TW" sz="2400" b="1">
                <a:ea typeface="新細明體" charset="-120"/>
              </a:rPr>
              <a:t>5 &gt; 2, left</a:t>
            </a:r>
          </a:p>
          <a:p>
            <a:pPr eaLnBrk="0" hangingPunct="0">
              <a:spcBef>
                <a:spcPct val="50000"/>
              </a:spcBef>
            </a:pPr>
            <a:r>
              <a:rPr lang="en-US" altLang="zh-TW" sz="2400" b="1">
                <a:ea typeface="新細明體" charset="-120"/>
              </a:rPr>
              <a:t>2 = 2, found</a:t>
            </a:r>
          </a:p>
        </p:txBody>
      </p:sp>
      <p:sp>
        <p:nvSpPr>
          <p:cNvPr id="44" name="Text Box 40"/>
          <p:cNvSpPr txBox="1">
            <a:spLocks noChangeArrowheads="1"/>
          </p:cNvSpPr>
          <p:nvPr/>
        </p:nvSpPr>
        <p:spPr bwMode="auto">
          <a:xfrm>
            <a:off x="652434" y="3124212"/>
            <a:ext cx="184150" cy="366713"/>
          </a:xfrm>
          <a:prstGeom prst="rect">
            <a:avLst/>
          </a:prstGeom>
          <a:noFill/>
          <a:ln w="9525">
            <a:noFill/>
            <a:miter lim="800000"/>
            <a:headEnd/>
            <a:tailEnd/>
          </a:ln>
          <a:effectLst/>
        </p:spPr>
        <p:txBody>
          <a:bodyPr wrap="none">
            <a:spAutoFit/>
          </a:bodyPr>
          <a:lstStyle/>
          <a:p>
            <a:endParaRPr lang="zh-TW" altLang="zh-TW"/>
          </a:p>
        </p:txBody>
      </p:sp>
      <p:sp>
        <p:nvSpPr>
          <p:cNvPr id="45" name="Text Box 41"/>
          <p:cNvSpPr txBox="1">
            <a:spLocks noChangeArrowheads="1"/>
          </p:cNvSpPr>
          <p:nvPr/>
        </p:nvSpPr>
        <p:spPr bwMode="auto">
          <a:xfrm>
            <a:off x="500034" y="2581287"/>
            <a:ext cx="709613" cy="457200"/>
          </a:xfrm>
          <a:prstGeom prst="rect">
            <a:avLst/>
          </a:prstGeom>
          <a:noFill/>
          <a:ln w="9525">
            <a:noFill/>
            <a:miter lim="800000"/>
            <a:headEnd/>
            <a:tailEnd/>
          </a:ln>
          <a:effectLst/>
        </p:spPr>
        <p:txBody>
          <a:bodyPr wrap="none">
            <a:spAutoFit/>
          </a:bodyPr>
          <a:lstStyle/>
          <a:p>
            <a:r>
              <a:rPr lang="en-US" altLang="zh-TW" sz="2400">
                <a:ea typeface="新細明體" charset="-120"/>
              </a:rPr>
              <a:t>root</a:t>
            </a:r>
          </a:p>
        </p:txBody>
      </p:sp>
      <p:sp>
        <p:nvSpPr>
          <p:cNvPr id="46" name="Line 42"/>
          <p:cNvSpPr>
            <a:spLocks noChangeShapeType="1"/>
          </p:cNvSpPr>
          <p:nvPr/>
        </p:nvSpPr>
        <p:spPr bwMode="auto">
          <a:xfrm>
            <a:off x="881034" y="2505087"/>
            <a:ext cx="838200" cy="381000"/>
          </a:xfrm>
          <a:prstGeom prst="line">
            <a:avLst/>
          </a:prstGeom>
          <a:noFill/>
          <a:ln w="9525">
            <a:solidFill>
              <a:schemeClr val="tx1"/>
            </a:solidFill>
            <a:round/>
            <a:headEnd/>
            <a:tailEnd type="triangle" w="med" len="med"/>
          </a:ln>
          <a:effectLst/>
        </p:spPr>
        <p:txBody>
          <a:bodyPr/>
          <a:lstStyle/>
          <a:p>
            <a:endParaRPr lang="zh-TW" altLang="en-US"/>
          </a:p>
        </p:txBody>
      </p:sp>
      <p:sp>
        <p:nvSpPr>
          <p:cNvPr id="47" name="Rectangle 43"/>
          <p:cNvSpPr>
            <a:spLocks noChangeArrowheads="1"/>
          </p:cNvSpPr>
          <p:nvPr/>
        </p:nvSpPr>
        <p:spPr bwMode="auto">
          <a:xfrm>
            <a:off x="576234" y="2352687"/>
            <a:ext cx="533400" cy="304800"/>
          </a:xfrm>
          <a:prstGeom prst="rect">
            <a:avLst/>
          </a:prstGeom>
          <a:noFill/>
          <a:ln w="9525">
            <a:solidFill>
              <a:schemeClr val="tx1"/>
            </a:solidFill>
            <a:miter lim="800000"/>
            <a:headEnd/>
            <a:tailEnd/>
          </a:ln>
          <a:effectLst/>
        </p:spPr>
        <p:txBody>
          <a:bodyPr wrap="none" anchor="ctr"/>
          <a:lstStyle/>
          <a:p>
            <a:endParaRPr lang="zh-TW" altLang="en-US"/>
          </a:p>
        </p:txBody>
      </p:sp>
    </p:spTree>
    <p:extLst>
      <p:ext uri="{BB962C8B-B14F-4D97-AF65-F5344CB8AC3E}">
        <p14:creationId xmlns:p14="http://schemas.microsoft.com/office/powerpoint/2010/main" val="4285068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500"/>
                                        <p:tgtEl>
                                          <p:spTgt spid="2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500"/>
                                        <p:tgtEl>
                                          <p:spTgt spid="23"/>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fade">
                                      <p:cBhvr>
                                        <p:cTn id="55" dur="500"/>
                                        <p:tgtEl>
                                          <p:spTgt spid="24"/>
                                        </p:tgtEl>
                                      </p:cBhvr>
                                    </p:animEffect>
                                  </p:childTnLst>
                                </p:cTn>
                              </p:par>
                              <p:par>
                                <p:cTn id="56" presetID="10" presetClass="entr" presetSubtype="0" fill="hold" grpId="0" nodeType="withEffect" nodePh="1">
                                  <p:stCondLst>
                                    <p:cond delay="0"/>
                                  </p:stCondLst>
                                  <p:endCondLst>
                                    <p:cond evt="begin" delay="0">
                                      <p:tn val="56"/>
                                    </p:cond>
                                  </p:endCondLst>
                                  <p:childTnLst>
                                    <p:set>
                                      <p:cBhvr>
                                        <p:cTn id="57" dur="1" fill="hold">
                                          <p:stCondLst>
                                            <p:cond delay="0"/>
                                          </p:stCondLst>
                                        </p:cTn>
                                        <p:tgtEl>
                                          <p:spTgt spid="44"/>
                                        </p:tgtEl>
                                        <p:attrNameLst>
                                          <p:attrName>style.visibility</p:attrName>
                                        </p:attrNameLst>
                                      </p:cBhvr>
                                      <p:to>
                                        <p:strVal val="visible"/>
                                      </p:to>
                                    </p:set>
                                    <p:animEffect transition="in" filter="fade">
                                      <p:cBhvr>
                                        <p:cTn id="58" dur="500"/>
                                        <p:tgtEl>
                                          <p:spTgt spid="4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5"/>
                                        </p:tgtEl>
                                        <p:attrNameLst>
                                          <p:attrName>style.visibility</p:attrName>
                                        </p:attrNameLst>
                                      </p:cBhvr>
                                      <p:to>
                                        <p:strVal val="visible"/>
                                      </p:to>
                                    </p:set>
                                    <p:animEffect transition="in" filter="fade">
                                      <p:cBhvr>
                                        <p:cTn id="61" dur="500"/>
                                        <p:tgtEl>
                                          <p:spTgt spid="4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46"/>
                                        </p:tgtEl>
                                        <p:attrNameLst>
                                          <p:attrName>style.visibility</p:attrName>
                                        </p:attrNameLst>
                                      </p:cBhvr>
                                      <p:to>
                                        <p:strVal val="visible"/>
                                      </p:to>
                                    </p:set>
                                    <p:animEffect transition="in" filter="fade">
                                      <p:cBhvr>
                                        <p:cTn id="64" dur="500"/>
                                        <p:tgtEl>
                                          <p:spTgt spid="4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7"/>
                                        </p:tgtEl>
                                        <p:attrNameLst>
                                          <p:attrName>style.visibility</p:attrName>
                                        </p:attrNameLst>
                                      </p:cBhvr>
                                      <p:to>
                                        <p:strVal val="visible"/>
                                      </p:to>
                                    </p:set>
                                    <p:animEffect transition="in" filter="fade">
                                      <p:cBhvr>
                                        <p:cTn id="67" dur="500"/>
                                        <p:tgtEl>
                                          <p:spTgt spid="4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fade">
                                      <p:cBhvr>
                                        <p:cTn id="70" dur="500"/>
                                        <p:tgtEl>
                                          <p:spTgt spid="42"/>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500"/>
                                        <p:tgtEl>
                                          <p:spTgt spid="25"/>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6"/>
                                        </p:tgtEl>
                                        <p:attrNameLst>
                                          <p:attrName>style.visibility</p:attrName>
                                        </p:attrNameLst>
                                      </p:cBhvr>
                                      <p:to>
                                        <p:strVal val="visible"/>
                                      </p:to>
                                    </p:set>
                                    <p:animEffect transition="in" filter="fade">
                                      <p:cBhvr>
                                        <p:cTn id="78" dur="500"/>
                                        <p:tgtEl>
                                          <p:spTgt spid="26"/>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7"/>
                                        </p:tgtEl>
                                        <p:attrNameLst>
                                          <p:attrName>style.visibility</p:attrName>
                                        </p:attrNameLst>
                                      </p:cBhvr>
                                      <p:to>
                                        <p:strVal val="visible"/>
                                      </p:to>
                                    </p:set>
                                    <p:animEffect transition="in" filter="fade">
                                      <p:cBhvr>
                                        <p:cTn id="81" dur="500"/>
                                        <p:tgtEl>
                                          <p:spTgt spid="27"/>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8"/>
                                        </p:tgtEl>
                                        <p:attrNameLst>
                                          <p:attrName>style.visibility</p:attrName>
                                        </p:attrNameLst>
                                      </p:cBhvr>
                                      <p:to>
                                        <p:strVal val="visible"/>
                                      </p:to>
                                    </p:set>
                                    <p:animEffect transition="in" filter="fade">
                                      <p:cBhvr>
                                        <p:cTn id="84" dur="500"/>
                                        <p:tgtEl>
                                          <p:spTgt spid="28"/>
                                        </p:tgtEl>
                                      </p:cBhvr>
                                    </p:animEffect>
                                  </p:childTnLst>
                                </p:cTn>
                              </p:par>
                              <p:par>
                                <p:cTn id="85" presetID="10" presetClass="entr" presetSubtype="0" fill="hold" nodeType="withEffect">
                                  <p:stCondLst>
                                    <p:cond delay="0"/>
                                  </p:stCondLst>
                                  <p:childTnLst>
                                    <p:set>
                                      <p:cBhvr>
                                        <p:cTn id="86" dur="1" fill="hold">
                                          <p:stCondLst>
                                            <p:cond delay="0"/>
                                          </p:stCondLst>
                                        </p:cTn>
                                        <p:tgtEl>
                                          <p:spTgt spid="29"/>
                                        </p:tgtEl>
                                        <p:attrNameLst>
                                          <p:attrName>style.visibility</p:attrName>
                                        </p:attrNameLst>
                                      </p:cBhvr>
                                      <p:to>
                                        <p:strVal val="visible"/>
                                      </p:to>
                                    </p:set>
                                    <p:animEffect transition="in" filter="fade">
                                      <p:cBhvr>
                                        <p:cTn id="87" dur="500"/>
                                        <p:tgtEl>
                                          <p:spTgt spid="29"/>
                                        </p:tgtEl>
                                      </p:cBhvr>
                                    </p:animEffect>
                                  </p:childTnLst>
                                </p:cTn>
                              </p:par>
                              <p:par>
                                <p:cTn id="88" presetID="10" presetClass="entr" presetSubtype="0" fill="hold" nodeType="withEffect">
                                  <p:stCondLst>
                                    <p:cond delay="0"/>
                                  </p:stCondLst>
                                  <p:childTnLst>
                                    <p:set>
                                      <p:cBhvr>
                                        <p:cTn id="89" dur="1" fill="hold">
                                          <p:stCondLst>
                                            <p:cond delay="0"/>
                                          </p:stCondLst>
                                        </p:cTn>
                                        <p:tgtEl>
                                          <p:spTgt spid="30"/>
                                        </p:tgtEl>
                                        <p:attrNameLst>
                                          <p:attrName>style.visibility</p:attrName>
                                        </p:attrNameLst>
                                      </p:cBhvr>
                                      <p:to>
                                        <p:strVal val="visible"/>
                                      </p:to>
                                    </p:set>
                                    <p:animEffect transition="in" filter="fade">
                                      <p:cBhvr>
                                        <p:cTn id="90" dur="500"/>
                                        <p:tgtEl>
                                          <p:spTgt spid="30"/>
                                        </p:tgtEl>
                                      </p:cBhvr>
                                    </p:animEffect>
                                  </p:childTnLst>
                                </p:cTn>
                              </p:par>
                              <p:par>
                                <p:cTn id="91" presetID="10" presetClass="entr" presetSubtype="0" fill="hold" nodeType="with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fade">
                                      <p:cBhvr>
                                        <p:cTn id="93" dur="500"/>
                                        <p:tgtEl>
                                          <p:spTgt spid="31"/>
                                        </p:tgtEl>
                                      </p:cBhvr>
                                    </p:animEffect>
                                  </p:childTnLst>
                                </p:cTn>
                              </p:par>
                              <p:par>
                                <p:cTn id="94" presetID="10" presetClass="entr" presetSubtype="0" fill="hold" nodeType="withEffect">
                                  <p:stCondLst>
                                    <p:cond delay="0"/>
                                  </p:stCondLst>
                                  <p:childTnLst>
                                    <p:set>
                                      <p:cBhvr>
                                        <p:cTn id="95" dur="1" fill="hold">
                                          <p:stCondLst>
                                            <p:cond delay="0"/>
                                          </p:stCondLst>
                                        </p:cTn>
                                        <p:tgtEl>
                                          <p:spTgt spid="32"/>
                                        </p:tgtEl>
                                        <p:attrNameLst>
                                          <p:attrName>style.visibility</p:attrName>
                                        </p:attrNameLst>
                                      </p:cBhvr>
                                      <p:to>
                                        <p:strVal val="visible"/>
                                      </p:to>
                                    </p:set>
                                    <p:animEffect transition="in" filter="fade">
                                      <p:cBhvr>
                                        <p:cTn id="96" dur="500"/>
                                        <p:tgtEl>
                                          <p:spTgt spid="32"/>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33"/>
                                        </p:tgtEl>
                                        <p:attrNameLst>
                                          <p:attrName>style.visibility</p:attrName>
                                        </p:attrNameLst>
                                      </p:cBhvr>
                                      <p:to>
                                        <p:strVal val="visible"/>
                                      </p:to>
                                    </p:set>
                                    <p:animEffect transition="in" filter="fade">
                                      <p:cBhvr>
                                        <p:cTn id="99" dur="500"/>
                                        <p:tgtEl>
                                          <p:spTgt spid="33"/>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34"/>
                                        </p:tgtEl>
                                        <p:attrNameLst>
                                          <p:attrName>style.visibility</p:attrName>
                                        </p:attrNameLst>
                                      </p:cBhvr>
                                      <p:to>
                                        <p:strVal val="visible"/>
                                      </p:to>
                                    </p:set>
                                    <p:animEffect transition="in" filter="fade">
                                      <p:cBhvr>
                                        <p:cTn id="102" dur="500"/>
                                        <p:tgtEl>
                                          <p:spTgt spid="34"/>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35"/>
                                        </p:tgtEl>
                                        <p:attrNameLst>
                                          <p:attrName>style.visibility</p:attrName>
                                        </p:attrNameLst>
                                      </p:cBhvr>
                                      <p:to>
                                        <p:strVal val="visible"/>
                                      </p:to>
                                    </p:set>
                                    <p:animEffect transition="in" filter="fade">
                                      <p:cBhvr>
                                        <p:cTn id="105" dur="500"/>
                                        <p:tgtEl>
                                          <p:spTgt spid="35"/>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6"/>
                                        </p:tgtEl>
                                        <p:attrNameLst>
                                          <p:attrName>style.visibility</p:attrName>
                                        </p:attrNameLst>
                                      </p:cBhvr>
                                      <p:to>
                                        <p:strVal val="visible"/>
                                      </p:to>
                                    </p:set>
                                    <p:animEffect transition="in" filter="fade">
                                      <p:cBhvr>
                                        <p:cTn id="108" dur="500"/>
                                        <p:tgtEl>
                                          <p:spTgt spid="36"/>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37"/>
                                        </p:tgtEl>
                                        <p:attrNameLst>
                                          <p:attrName>style.visibility</p:attrName>
                                        </p:attrNameLst>
                                      </p:cBhvr>
                                      <p:to>
                                        <p:strVal val="visible"/>
                                      </p:to>
                                    </p:set>
                                    <p:animEffect transition="in" filter="fade">
                                      <p:cBhvr>
                                        <p:cTn id="111" dur="500"/>
                                        <p:tgtEl>
                                          <p:spTgt spid="37"/>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38"/>
                                        </p:tgtEl>
                                        <p:attrNameLst>
                                          <p:attrName>style.visibility</p:attrName>
                                        </p:attrNameLst>
                                      </p:cBhvr>
                                      <p:to>
                                        <p:strVal val="visible"/>
                                      </p:to>
                                    </p:set>
                                    <p:animEffect transition="in" filter="fade">
                                      <p:cBhvr>
                                        <p:cTn id="114" dur="500"/>
                                        <p:tgtEl>
                                          <p:spTgt spid="38"/>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39"/>
                                        </p:tgtEl>
                                        <p:attrNameLst>
                                          <p:attrName>style.visibility</p:attrName>
                                        </p:attrNameLst>
                                      </p:cBhvr>
                                      <p:to>
                                        <p:strVal val="visible"/>
                                      </p:to>
                                    </p:set>
                                    <p:animEffect transition="in" filter="fade">
                                      <p:cBhvr>
                                        <p:cTn id="117" dur="500"/>
                                        <p:tgtEl>
                                          <p:spTgt spid="39"/>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40"/>
                                        </p:tgtEl>
                                        <p:attrNameLst>
                                          <p:attrName>style.visibility</p:attrName>
                                        </p:attrNameLst>
                                      </p:cBhvr>
                                      <p:to>
                                        <p:strVal val="visible"/>
                                      </p:to>
                                    </p:set>
                                    <p:animEffect transition="in" filter="fade">
                                      <p:cBhvr>
                                        <p:cTn id="120" dur="500"/>
                                        <p:tgtEl>
                                          <p:spTgt spid="40"/>
                                        </p:tgtEl>
                                      </p:cBhvr>
                                    </p:animEffect>
                                  </p:childTnLst>
                                </p:cTn>
                              </p:par>
                              <p:par>
                                <p:cTn id="121" presetID="10" presetClass="entr" presetSubtype="0" fill="hold" nodeType="withEffect">
                                  <p:stCondLst>
                                    <p:cond delay="0"/>
                                  </p:stCondLst>
                                  <p:childTnLst>
                                    <p:set>
                                      <p:cBhvr>
                                        <p:cTn id="122" dur="1" fill="hold">
                                          <p:stCondLst>
                                            <p:cond delay="0"/>
                                          </p:stCondLst>
                                        </p:cTn>
                                        <p:tgtEl>
                                          <p:spTgt spid="41"/>
                                        </p:tgtEl>
                                        <p:attrNameLst>
                                          <p:attrName>style.visibility</p:attrName>
                                        </p:attrNameLst>
                                      </p:cBhvr>
                                      <p:to>
                                        <p:strVal val="visible"/>
                                      </p:to>
                                    </p:set>
                                    <p:animEffect transition="in" filter="fade">
                                      <p:cBhvr>
                                        <p:cTn id="123" dur="500"/>
                                        <p:tgtEl>
                                          <p:spTgt spid="41"/>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43"/>
                                        </p:tgtEl>
                                        <p:attrNameLst>
                                          <p:attrName>style.visibility</p:attrName>
                                        </p:attrNameLst>
                                      </p:cBhvr>
                                      <p:to>
                                        <p:strVal val="visible"/>
                                      </p:to>
                                    </p:set>
                                    <p:animEffect transition="in" filter="fade">
                                      <p:cBhvr>
                                        <p:cTn id="126"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7" grpId="0" animBg="1"/>
      <p:bldP spid="19" grpId="0"/>
      <p:bldP spid="20" grpId="0"/>
      <p:bldP spid="21" grpId="0"/>
      <p:bldP spid="22" grpId="0"/>
      <p:bldP spid="23" grpId="0"/>
      <p:bldP spid="24" grpId="0"/>
      <p:bldP spid="25" grpId="0" animBg="1"/>
      <p:bldP spid="26" grpId="0" animBg="1"/>
      <p:bldP spid="27" grpId="0" animBg="1"/>
      <p:bldP spid="28" grpId="0" animBg="1"/>
      <p:bldP spid="33" grpId="0" animBg="1"/>
      <p:bldP spid="34" grpId="0"/>
      <p:bldP spid="35" grpId="0"/>
      <p:bldP spid="36" grpId="0"/>
      <p:bldP spid="37" grpId="0"/>
      <p:bldP spid="38" grpId="0"/>
      <p:bldP spid="39" grpId="0"/>
      <p:bldP spid="40" grpId="0" animBg="1"/>
      <p:bldP spid="42" grpId="0"/>
      <p:bldP spid="43" grpId="0"/>
      <p:bldP spid="44" grpId="0"/>
      <p:bldP spid="45" grpId="0"/>
      <p:bldP spid="46" grpId="0" animBg="1"/>
      <p:bldP spid="47"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solidFill>
                  <a:schemeClr val="accent1">
                    <a:lumMod val="75000"/>
                  </a:schemeClr>
                </a:solidFill>
              </a:rPr>
              <a:t>Binary Search Tree</a:t>
            </a:r>
            <a:endParaRPr lang="zh-TW" altLang="en-US" dirty="0"/>
          </a:p>
        </p:txBody>
      </p:sp>
      <p:sp>
        <p:nvSpPr>
          <p:cNvPr id="3" name="內容版面配置區 2"/>
          <p:cNvSpPr>
            <a:spLocks noGrp="1"/>
          </p:cNvSpPr>
          <p:nvPr>
            <p:ph idx="1"/>
          </p:nvPr>
        </p:nvSpPr>
        <p:spPr>
          <a:xfrm>
            <a:off x="457200" y="1600200"/>
            <a:ext cx="8229600" cy="4543444"/>
          </a:xfrm>
        </p:spPr>
        <p:txBody>
          <a:bodyPr>
            <a:normAutofit/>
          </a:bodyPr>
          <a:lstStyle/>
          <a:p>
            <a:r>
              <a:rPr lang="en-US" altLang="zh-TW" dirty="0">
                <a:ea typeface="新細明體" charset="-120"/>
              </a:rPr>
              <a:t>Find (root, 25)</a:t>
            </a:r>
          </a:p>
          <a:p>
            <a:pPr lvl="1" algn="just"/>
            <a:endParaRPr lang="en-US" altLang="zh-TW" dirty="0">
              <a:solidFill>
                <a:schemeClr val="accent5">
                  <a:lumMod val="75000"/>
                </a:schemeClr>
              </a:solidFill>
            </a:endParaRPr>
          </a:p>
          <a:p>
            <a:pPr lvl="1" algn="just"/>
            <a:endParaRPr lang="en-US" altLang="zh-TW" dirty="0">
              <a:solidFill>
                <a:schemeClr val="accent5">
                  <a:lumMod val="75000"/>
                </a:schemeClr>
              </a:solidFill>
            </a:endParaRPr>
          </a:p>
        </p:txBody>
      </p:sp>
      <p:sp>
        <p:nvSpPr>
          <p:cNvPr id="6" name="Oval 4"/>
          <p:cNvSpPr>
            <a:spLocks noChangeArrowheads="1"/>
          </p:cNvSpPr>
          <p:nvPr/>
        </p:nvSpPr>
        <p:spPr bwMode="auto">
          <a:xfrm>
            <a:off x="1066800" y="2428868"/>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7" name="Oval 5"/>
          <p:cNvSpPr>
            <a:spLocks noChangeArrowheads="1"/>
          </p:cNvSpPr>
          <p:nvPr/>
        </p:nvSpPr>
        <p:spPr bwMode="auto">
          <a:xfrm>
            <a:off x="533400" y="3219443"/>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8" name="Oval 6"/>
          <p:cNvSpPr>
            <a:spLocks noChangeArrowheads="1"/>
          </p:cNvSpPr>
          <p:nvPr/>
        </p:nvSpPr>
        <p:spPr bwMode="auto">
          <a:xfrm>
            <a:off x="1524000" y="3219443"/>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9" name="Oval 7"/>
          <p:cNvSpPr>
            <a:spLocks noChangeArrowheads="1"/>
          </p:cNvSpPr>
          <p:nvPr/>
        </p:nvSpPr>
        <p:spPr bwMode="auto">
          <a:xfrm>
            <a:off x="228600" y="4057643"/>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10" name="Oval 8"/>
          <p:cNvSpPr>
            <a:spLocks noChangeArrowheads="1"/>
          </p:cNvSpPr>
          <p:nvPr/>
        </p:nvSpPr>
        <p:spPr bwMode="auto">
          <a:xfrm>
            <a:off x="1143000" y="4057643"/>
            <a:ext cx="762000" cy="571500"/>
          </a:xfrm>
          <a:prstGeom prst="ellipse">
            <a:avLst/>
          </a:prstGeom>
          <a:noFill/>
          <a:ln w="57150">
            <a:solidFill>
              <a:srgbClr val="008080"/>
            </a:solidFill>
            <a:round/>
            <a:headEnd/>
            <a:tailEnd/>
          </a:ln>
          <a:effectLst/>
        </p:spPr>
        <p:txBody>
          <a:bodyPr wrap="none" anchor="ctr"/>
          <a:lstStyle/>
          <a:p>
            <a:endParaRPr lang="zh-TW" altLang="en-US"/>
          </a:p>
        </p:txBody>
      </p:sp>
      <p:cxnSp>
        <p:nvCxnSpPr>
          <p:cNvPr id="11" name="AutoShape 9"/>
          <p:cNvCxnSpPr>
            <a:cxnSpLocks noChangeShapeType="1"/>
            <a:stCxn id="7" idx="4"/>
            <a:endCxn id="9" idx="0"/>
          </p:cNvCxnSpPr>
          <p:nvPr/>
        </p:nvCxnSpPr>
        <p:spPr bwMode="auto">
          <a:xfrm flipH="1">
            <a:off x="609600" y="3819518"/>
            <a:ext cx="304800" cy="209550"/>
          </a:xfrm>
          <a:prstGeom prst="straightConnector1">
            <a:avLst/>
          </a:prstGeom>
          <a:noFill/>
          <a:ln w="50800">
            <a:solidFill>
              <a:srgbClr val="0000FF"/>
            </a:solidFill>
            <a:round/>
            <a:headEnd/>
            <a:tailEnd type="triangle" w="med" len="med"/>
          </a:ln>
          <a:effectLst/>
        </p:spPr>
      </p:cxnSp>
      <p:cxnSp>
        <p:nvCxnSpPr>
          <p:cNvPr id="12" name="AutoShape 10"/>
          <p:cNvCxnSpPr>
            <a:cxnSpLocks noChangeShapeType="1"/>
            <a:stCxn id="8" idx="4"/>
            <a:endCxn id="10" idx="0"/>
          </p:cNvCxnSpPr>
          <p:nvPr/>
        </p:nvCxnSpPr>
        <p:spPr bwMode="auto">
          <a:xfrm flipH="1">
            <a:off x="1524000" y="3819518"/>
            <a:ext cx="381000" cy="209550"/>
          </a:xfrm>
          <a:prstGeom prst="straightConnector1">
            <a:avLst/>
          </a:prstGeom>
          <a:noFill/>
          <a:ln w="50800">
            <a:solidFill>
              <a:srgbClr val="0000FF"/>
            </a:solidFill>
            <a:round/>
            <a:headEnd/>
            <a:tailEnd type="triangle" w="med" len="med"/>
          </a:ln>
          <a:effectLst/>
        </p:spPr>
      </p:cxnSp>
      <p:cxnSp>
        <p:nvCxnSpPr>
          <p:cNvPr id="14" name="AutoShape 11"/>
          <p:cNvCxnSpPr>
            <a:cxnSpLocks noChangeShapeType="1"/>
            <a:stCxn id="6" idx="4"/>
            <a:endCxn id="8" idx="0"/>
          </p:cNvCxnSpPr>
          <p:nvPr/>
        </p:nvCxnSpPr>
        <p:spPr bwMode="auto">
          <a:xfrm>
            <a:off x="1447800" y="3028943"/>
            <a:ext cx="457200" cy="161925"/>
          </a:xfrm>
          <a:prstGeom prst="straightConnector1">
            <a:avLst/>
          </a:prstGeom>
          <a:noFill/>
          <a:ln w="50800">
            <a:solidFill>
              <a:srgbClr val="0000FF"/>
            </a:solidFill>
            <a:round/>
            <a:headEnd/>
            <a:tailEnd type="triangle" w="med" len="med"/>
          </a:ln>
          <a:effectLst/>
        </p:spPr>
      </p:cxnSp>
      <p:cxnSp>
        <p:nvCxnSpPr>
          <p:cNvPr id="15" name="AutoShape 12"/>
          <p:cNvCxnSpPr>
            <a:cxnSpLocks noChangeShapeType="1"/>
            <a:stCxn id="6" idx="4"/>
            <a:endCxn id="7" idx="0"/>
          </p:cNvCxnSpPr>
          <p:nvPr/>
        </p:nvCxnSpPr>
        <p:spPr bwMode="auto">
          <a:xfrm flipH="1">
            <a:off x="914400" y="3028943"/>
            <a:ext cx="533400" cy="161925"/>
          </a:xfrm>
          <a:prstGeom prst="straightConnector1">
            <a:avLst/>
          </a:prstGeom>
          <a:noFill/>
          <a:ln w="50800">
            <a:solidFill>
              <a:srgbClr val="0000FF"/>
            </a:solidFill>
            <a:round/>
            <a:headEnd/>
            <a:tailEnd type="triangle" w="med" len="med"/>
          </a:ln>
          <a:effectLst/>
        </p:spPr>
      </p:cxnSp>
      <p:cxnSp>
        <p:nvCxnSpPr>
          <p:cNvPr id="16" name="AutoShape 13"/>
          <p:cNvCxnSpPr>
            <a:cxnSpLocks noChangeShapeType="1"/>
            <a:stCxn id="8" idx="4"/>
            <a:endCxn id="17" idx="0"/>
          </p:cNvCxnSpPr>
          <p:nvPr/>
        </p:nvCxnSpPr>
        <p:spPr bwMode="auto">
          <a:xfrm>
            <a:off x="1905000" y="3819518"/>
            <a:ext cx="533400" cy="209550"/>
          </a:xfrm>
          <a:prstGeom prst="straightConnector1">
            <a:avLst/>
          </a:prstGeom>
          <a:noFill/>
          <a:ln w="50800">
            <a:solidFill>
              <a:srgbClr val="0000FF"/>
            </a:solidFill>
            <a:round/>
            <a:headEnd/>
            <a:tailEnd type="triangle" w="med" len="med"/>
          </a:ln>
          <a:effectLst/>
        </p:spPr>
      </p:cxnSp>
      <p:sp>
        <p:nvSpPr>
          <p:cNvPr id="17" name="Oval 14"/>
          <p:cNvSpPr>
            <a:spLocks noChangeArrowheads="1"/>
          </p:cNvSpPr>
          <p:nvPr/>
        </p:nvSpPr>
        <p:spPr bwMode="auto">
          <a:xfrm>
            <a:off x="2057400" y="4057643"/>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19" name="Text Box 15"/>
          <p:cNvSpPr txBox="1">
            <a:spLocks noChangeArrowheads="1"/>
          </p:cNvSpPr>
          <p:nvPr/>
        </p:nvSpPr>
        <p:spPr bwMode="auto">
          <a:xfrm>
            <a:off x="685800" y="3219443"/>
            <a:ext cx="381000" cy="457200"/>
          </a:xfrm>
          <a:prstGeom prst="rect">
            <a:avLst/>
          </a:prstGeom>
          <a:noFill/>
          <a:ln w="12700">
            <a:noFill/>
            <a:miter lim="800000"/>
            <a:headEnd/>
            <a:tailEnd/>
          </a:ln>
          <a:effectLst/>
        </p:spPr>
        <p:txBody>
          <a:bodyPr>
            <a:spAutoFit/>
          </a:bodyPr>
          <a:lstStyle/>
          <a:p>
            <a:pPr algn="ctr" eaLnBrk="0" hangingPunct="0"/>
            <a:r>
              <a:rPr lang="en-US" altLang="zh-TW" sz="2400" b="1">
                <a:ea typeface="新細明體" charset="-120"/>
              </a:rPr>
              <a:t>5</a:t>
            </a:r>
          </a:p>
        </p:txBody>
      </p:sp>
      <p:sp>
        <p:nvSpPr>
          <p:cNvPr id="20" name="Text Box 16"/>
          <p:cNvSpPr txBox="1">
            <a:spLocks noChangeArrowheads="1"/>
          </p:cNvSpPr>
          <p:nvPr/>
        </p:nvSpPr>
        <p:spPr bwMode="auto">
          <a:xfrm>
            <a:off x="1143000" y="2457443"/>
            <a:ext cx="5334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10</a:t>
            </a:r>
          </a:p>
        </p:txBody>
      </p:sp>
      <p:sp>
        <p:nvSpPr>
          <p:cNvPr id="21" name="Text Box 17"/>
          <p:cNvSpPr txBox="1">
            <a:spLocks noChangeArrowheads="1"/>
          </p:cNvSpPr>
          <p:nvPr/>
        </p:nvSpPr>
        <p:spPr bwMode="auto">
          <a:xfrm>
            <a:off x="1600200" y="3219443"/>
            <a:ext cx="6096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30</a:t>
            </a:r>
          </a:p>
        </p:txBody>
      </p:sp>
      <p:sp>
        <p:nvSpPr>
          <p:cNvPr id="22" name="Text Box 18"/>
          <p:cNvSpPr txBox="1">
            <a:spLocks noChangeArrowheads="1"/>
          </p:cNvSpPr>
          <p:nvPr/>
        </p:nvSpPr>
        <p:spPr bwMode="auto">
          <a:xfrm>
            <a:off x="381000" y="4133843"/>
            <a:ext cx="381000" cy="457200"/>
          </a:xfrm>
          <a:prstGeom prst="rect">
            <a:avLst/>
          </a:prstGeom>
          <a:noFill/>
          <a:ln w="12700">
            <a:noFill/>
            <a:miter lim="800000"/>
            <a:headEnd/>
            <a:tailEnd/>
          </a:ln>
          <a:effectLst/>
        </p:spPr>
        <p:txBody>
          <a:bodyPr>
            <a:spAutoFit/>
          </a:bodyPr>
          <a:lstStyle/>
          <a:p>
            <a:pPr algn="ctr" eaLnBrk="0" hangingPunct="0"/>
            <a:r>
              <a:rPr lang="en-US" altLang="zh-TW" sz="2400" b="1">
                <a:ea typeface="新細明體" charset="-120"/>
              </a:rPr>
              <a:t>2</a:t>
            </a:r>
          </a:p>
        </p:txBody>
      </p:sp>
      <p:sp>
        <p:nvSpPr>
          <p:cNvPr id="23" name="Text Box 19"/>
          <p:cNvSpPr txBox="1">
            <a:spLocks noChangeArrowheads="1"/>
          </p:cNvSpPr>
          <p:nvPr/>
        </p:nvSpPr>
        <p:spPr bwMode="auto">
          <a:xfrm>
            <a:off x="1219200" y="4133843"/>
            <a:ext cx="6096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25</a:t>
            </a:r>
          </a:p>
        </p:txBody>
      </p:sp>
      <p:sp>
        <p:nvSpPr>
          <p:cNvPr id="24" name="Text Box 20"/>
          <p:cNvSpPr txBox="1">
            <a:spLocks noChangeArrowheads="1"/>
          </p:cNvSpPr>
          <p:nvPr/>
        </p:nvSpPr>
        <p:spPr bwMode="auto">
          <a:xfrm>
            <a:off x="2209800" y="4133843"/>
            <a:ext cx="533400" cy="457200"/>
          </a:xfrm>
          <a:prstGeom prst="rect">
            <a:avLst/>
          </a:prstGeom>
          <a:noFill/>
          <a:ln w="12700">
            <a:noFill/>
            <a:miter lim="800000"/>
            <a:headEnd/>
            <a:tailEnd/>
          </a:ln>
          <a:effectLst/>
        </p:spPr>
        <p:txBody>
          <a:bodyPr>
            <a:spAutoFit/>
          </a:bodyPr>
          <a:lstStyle/>
          <a:p>
            <a:pPr algn="ctr" eaLnBrk="0" hangingPunct="0"/>
            <a:r>
              <a:rPr lang="en-US" altLang="zh-TW" sz="2400" b="1">
                <a:ea typeface="新細明體" charset="-120"/>
              </a:rPr>
              <a:t>45</a:t>
            </a:r>
          </a:p>
        </p:txBody>
      </p:sp>
      <p:sp>
        <p:nvSpPr>
          <p:cNvPr id="25" name="Oval 21"/>
          <p:cNvSpPr>
            <a:spLocks noChangeArrowheads="1"/>
          </p:cNvSpPr>
          <p:nvPr/>
        </p:nvSpPr>
        <p:spPr bwMode="auto">
          <a:xfrm>
            <a:off x="5562632" y="1981200"/>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26" name="Oval 22"/>
          <p:cNvSpPr>
            <a:spLocks noChangeArrowheads="1"/>
          </p:cNvSpPr>
          <p:nvPr/>
        </p:nvSpPr>
        <p:spPr bwMode="auto">
          <a:xfrm>
            <a:off x="5029232" y="2771775"/>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27" name="Oval 23"/>
          <p:cNvSpPr>
            <a:spLocks noChangeArrowheads="1"/>
          </p:cNvSpPr>
          <p:nvPr/>
        </p:nvSpPr>
        <p:spPr bwMode="auto">
          <a:xfrm>
            <a:off x="6019832" y="2771775"/>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28" name="Oval 24"/>
          <p:cNvSpPr>
            <a:spLocks noChangeArrowheads="1"/>
          </p:cNvSpPr>
          <p:nvPr/>
        </p:nvSpPr>
        <p:spPr bwMode="auto">
          <a:xfrm>
            <a:off x="5638832" y="3609975"/>
            <a:ext cx="762000" cy="571500"/>
          </a:xfrm>
          <a:prstGeom prst="ellipse">
            <a:avLst/>
          </a:prstGeom>
          <a:noFill/>
          <a:ln w="57150">
            <a:solidFill>
              <a:srgbClr val="008080"/>
            </a:solidFill>
            <a:round/>
            <a:headEnd/>
            <a:tailEnd/>
          </a:ln>
          <a:effectLst/>
        </p:spPr>
        <p:txBody>
          <a:bodyPr wrap="none" anchor="ctr"/>
          <a:lstStyle/>
          <a:p>
            <a:endParaRPr lang="zh-TW" altLang="en-US"/>
          </a:p>
        </p:txBody>
      </p:sp>
      <p:cxnSp>
        <p:nvCxnSpPr>
          <p:cNvPr id="29" name="AutoShape 25"/>
          <p:cNvCxnSpPr>
            <a:cxnSpLocks noChangeShapeType="1"/>
            <a:stCxn id="27" idx="4"/>
            <a:endCxn id="28" idx="0"/>
          </p:cNvCxnSpPr>
          <p:nvPr/>
        </p:nvCxnSpPr>
        <p:spPr bwMode="auto">
          <a:xfrm flipH="1">
            <a:off x="6019832" y="3371850"/>
            <a:ext cx="381000" cy="209550"/>
          </a:xfrm>
          <a:prstGeom prst="straightConnector1">
            <a:avLst/>
          </a:prstGeom>
          <a:noFill/>
          <a:ln w="50800">
            <a:solidFill>
              <a:srgbClr val="0000FF"/>
            </a:solidFill>
            <a:round/>
            <a:headEnd/>
            <a:tailEnd type="triangle" w="med" len="med"/>
          </a:ln>
          <a:effectLst/>
        </p:spPr>
      </p:cxnSp>
      <p:cxnSp>
        <p:nvCxnSpPr>
          <p:cNvPr id="30" name="AutoShape 26"/>
          <p:cNvCxnSpPr>
            <a:cxnSpLocks noChangeShapeType="1"/>
            <a:stCxn id="25" idx="4"/>
            <a:endCxn id="27" idx="0"/>
          </p:cNvCxnSpPr>
          <p:nvPr/>
        </p:nvCxnSpPr>
        <p:spPr bwMode="auto">
          <a:xfrm>
            <a:off x="5943632" y="2581275"/>
            <a:ext cx="457200" cy="161925"/>
          </a:xfrm>
          <a:prstGeom prst="straightConnector1">
            <a:avLst/>
          </a:prstGeom>
          <a:noFill/>
          <a:ln w="50800">
            <a:solidFill>
              <a:srgbClr val="0000FF"/>
            </a:solidFill>
            <a:round/>
            <a:headEnd/>
            <a:tailEnd type="triangle" w="med" len="med"/>
          </a:ln>
          <a:effectLst/>
        </p:spPr>
      </p:cxnSp>
      <p:cxnSp>
        <p:nvCxnSpPr>
          <p:cNvPr id="31" name="AutoShape 27"/>
          <p:cNvCxnSpPr>
            <a:cxnSpLocks noChangeShapeType="1"/>
            <a:stCxn id="25" idx="4"/>
            <a:endCxn id="26" idx="0"/>
          </p:cNvCxnSpPr>
          <p:nvPr/>
        </p:nvCxnSpPr>
        <p:spPr bwMode="auto">
          <a:xfrm flipH="1">
            <a:off x="5410232" y="2581275"/>
            <a:ext cx="533400" cy="161925"/>
          </a:xfrm>
          <a:prstGeom prst="straightConnector1">
            <a:avLst/>
          </a:prstGeom>
          <a:noFill/>
          <a:ln w="50800">
            <a:solidFill>
              <a:srgbClr val="0000FF"/>
            </a:solidFill>
            <a:round/>
            <a:headEnd/>
            <a:tailEnd type="triangle" w="med" len="med"/>
          </a:ln>
          <a:effectLst/>
        </p:spPr>
      </p:cxnSp>
      <p:cxnSp>
        <p:nvCxnSpPr>
          <p:cNvPr id="32" name="AutoShape 28"/>
          <p:cNvCxnSpPr>
            <a:cxnSpLocks noChangeShapeType="1"/>
            <a:stCxn id="28" idx="4"/>
            <a:endCxn id="33" idx="0"/>
          </p:cNvCxnSpPr>
          <p:nvPr/>
        </p:nvCxnSpPr>
        <p:spPr bwMode="auto">
          <a:xfrm flipH="1">
            <a:off x="5334032" y="4210050"/>
            <a:ext cx="685800" cy="209550"/>
          </a:xfrm>
          <a:prstGeom prst="straightConnector1">
            <a:avLst/>
          </a:prstGeom>
          <a:noFill/>
          <a:ln w="50800">
            <a:solidFill>
              <a:srgbClr val="0000FF"/>
            </a:solidFill>
            <a:round/>
            <a:headEnd/>
            <a:tailEnd type="triangle" w="med" len="med"/>
          </a:ln>
          <a:effectLst/>
        </p:spPr>
      </p:cxnSp>
      <p:sp>
        <p:nvSpPr>
          <p:cNvPr id="33" name="Oval 29"/>
          <p:cNvSpPr>
            <a:spLocks noChangeArrowheads="1"/>
          </p:cNvSpPr>
          <p:nvPr/>
        </p:nvSpPr>
        <p:spPr bwMode="auto">
          <a:xfrm>
            <a:off x="4953032" y="4448175"/>
            <a:ext cx="762000" cy="571500"/>
          </a:xfrm>
          <a:prstGeom prst="ellipse">
            <a:avLst/>
          </a:prstGeom>
          <a:noFill/>
          <a:ln w="57150">
            <a:solidFill>
              <a:srgbClr val="008080"/>
            </a:solidFill>
            <a:round/>
            <a:headEnd/>
            <a:tailEnd/>
          </a:ln>
          <a:effectLst/>
        </p:spPr>
        <p:txBody>
          <a:bodyPr wrap="none" anchor="ctr"/>
          <a:lstStyle/>
          <a:p>
            <a:endParaRPr lang="zh-TW" altLang="en-US"/>
          </a:p>
        </p:txBody>
      </p:sp>
      <p:sp>
        <p:nvSpPr>
          <p:cNvPr id="34" name="Text Box 30"/>
          <p:cNvSpPr txBox="1">
            <a:spLocks noChangeArrowheads="1"/>
          </p:cNvSpPr>
          <p:nvPr/>
        </p:nvSpPr>
        <p:spPr bwMode="auto">
          <a:xfrm>
            <a:off x="5715032" y="2009775"/>
            <a:ext cx="3810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5</a:t>
            </a:r>
          </a:p>
        </p:txBody>
      </p:sp>
      <p:sp>
        <p:nvSpPr>
          <p:cNvPr id="35" name="Text Box 31"/>
          <p:cNvSpPr txBox="1">
            <a:spLocks noChangeArrowheads="1"/>
          </p:cNvSpPr>
          <p:nvPr/>
        </p:nvSpPr>
        <p:spPr bwMode="auto">
          <a:xfrm>
            <a:off x="5029232" y="4448175"/>
            <a:ext cx="5334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10</a:t>
            </a:r>
          </a:p>
        </p:txBody>
      </p:sp>
      <p:sp>
        <p:nvSpPr>
          <p:cNvPr id="36" name="Text Box 32"/>
          <p:cNvSpPr txBox="1">
            <a:spLocks noChangeArrowheads="1"/>
          </p:cNvSpPr>
          <p:nvPr/>
        </p:nvSpPr>
        <p:spPr bwMode="auto">
          <a:xfrm>
            <a:off x="5715032" y="3686175"/>
            <a:ext cx="6096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30</a:t>
            </a:r>
          </a:p>
        </p:txBody>
      </p:sp>
      <p:sp>
        <p:nvSpPr>
          <p:cNvPr id="37" name="Text Box 33"/>
          <p:cNvSpPr txBox="1">
            <a:spLocks noChangeArrowheads="1"/>
          </p:cNvSpPr>
          <p:nvPr/>
        </p:nvSpPr>
        <p:spPr bwMode="auto">
          <a:xfrm>
            <a:off x="5181632" y="2771775"/>
            <a:ext cx="381000" cy="457200"/>
          </a:xfrm>
          <a:prstGeom prst="rect">
            <a:avLst/>
          </a:prstGeom>
          <a:noFill/>
          <a:ln w="12700">
            <a:noFill/>
            <a:miter lim="800000"/>
            <a:headEnd/>
            <a:tailEnd/>
          </a:ln>
          <a:effectLst/>
        </p:spPr>
        <p:txBody>
          <a:bodyPr>
            <a:spAutoFit/>
          </a:bodyPr>
          <a:lstStyle/>
          <a:p>
            <a:pPr algn="ctr" eaLnBrk="0" hangingPunct="0"/>
            <a:r>
              <a:rPr lang="en-US" altLang="zh-TW" sz="2400" b="1">
                <a:ea typeface="新細明體" charset="-120"/>
              </a:rPr>
              <a:t>2</a:t>
            </a:r>
          </a:p>
        </p:txBody>
      </p:sp>
      <p:sp>
        <p:nvSpPr>
          <p:cNvPr id="38" name="Text Box 34"/>
          <p:cNvSpPr txBox="1">
            <a:spLocks noChangeArrowheads="1"/>
          </p:cNvSpPr>
          <p:nvPr/>
        </p:nvSpPr>
        <p:spPr bwMode="auto">
          <a:xfrm>
            <a:off x="5638832" y="5286375"/>
            <a:ext cx="6096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25</a:t>
            </a:r>
          </a:p>
        </p:txBody>
      </p:sp>
      <p:sp>
        <p:nvSpPr>
          <p:cNvPr id="39" name="Text Box 35"/>
          <p:cNvSpPr txBox="1">
            <a:spLocks noChangeArrowheads="1"/>
          </p:cNvSpPr>
          <p:nvPr/>
        </p:nvSpPr>
        <p:spPr bwMode="auto">
          <a:xfrm>
            <a:off x="6096032" y="2771775"/>
            <a:ext cx="533400" cy="457200"/>
          </a:xfrm>
          <a:prstGeom prst="rect">
            <a:avLst/>
          </a:prstGeom>
          <a:noFill/>
          <a:ln w="12700">
            <a:noFill/>
            <a:miter lim="800000"/>
            <a:headEnd/>
            <a:tailEnd/>
          </a:ln>
          <a:effectLst/>
        </p:spPr>
        <p:txBody>
          <a:bodyPr>
            <a:spAutoFit/>
          </a:bodyPr>
          <a:lstStyle/>
          <a:p>
            <a:pPr algn="ctr" eaLnBrk="0" hangingPunct="0"/>
            <a:r>
              <a:rPr lang="en-US" altLang="zh-TW" sz="2400" b="1">
                <a:solidFill>
                  <a:srgbClr val="FF3300"/>
                </a:solidFill>
                <a:ea typeface="新細明體" charset="-120"/>
              </a:rPr>
              <a:t>45</a:t>
            </a:r>
          </a:p>
        </p:txBody>
      </p:sp>
      <p:sp>
        <p:nvSpPr>
          <p:cNvPr id="40" name="Oval 36"/>
          <p:cNvSpPr>
            <a:spLocks noChangeArrowheads="1"/>
          </p:cNvSpPr>
          <p:nvPr/>
        </p:nvSpPr>
        <p:spPr bwMode="auto">
          <a:xfrm>
            <a:off x="5562632" y="5286375"/>
            <a:ext cx="762000" cy="571500"/>
          </a:xfrm>
          <a:prstGeom prst="ellipse">
            <a:avLst/>
          </a:prstGeom>
          <a:noFill/>
          <a:ln w="57150">
            <a:solidFill>
              <a:srgbClr val="008080"/>
            </a:solidFill>
            <a:round/>
            <a:headEnd/>
            <a:tailEnd/>
          </a:ln>
          <a:effectLst/>
        </p:spPr>
        <p:txBody>
          <a:bodyPr wrap="none" anchor="ctr"/>
          <a:lstStyle/>
          <a:p>
            <a:endParaRPr lang="zh-TW" altLang="en-US"/>
          </a:p>
        </p:txBody>
      </p:sp>
      <p:cxnSp>
        <p:nvCxnSpPr>
          <p:cNvPr id="41" name="AutoShape 37"/>
          <p:cNvCxnSpPr>
            <a:cxnSpLocks noChangeShapeType="1"/>
            <a:stCxn id="33" idx="4"/>
            <a:endCxn id="40" idx="0"/>
          </p:cNvCxnSpPr>
          <p:nvPr/>
        </p:nvCxnSpPr>
        <p:spPr bwMode="auto">
          <a:xfrm>
            <a:off x="5334032" y="5048250"/>
            <a:ext cx="609600" cy="209550"/>
          </a:xfrm>
          <a:prstGeom prst="straightConnector1">
            <a:avLst/>
          </a:prstGeom>
          <a:noFill/>
          <a:ln w="50800">
            <a:solidFill>
              <a:srgbClr val="0000FF"/>
            </a:solidFill>
            <a:round/>
            <a:headEnd/>
            <a:tailEnd type="triangle" w="med" len="med"/>
          </a:ln>
          <a:effectLst/>
        </p:spPr>
      </p:cxnSp>
      <p:sp>
        <p:nvSpPr>
          <p:cNvPr id="42" name="Text Box 38"/>
          <p:cNvSpPr txBox="1">
            <a:spLocks noChangeArrowheads="1"/>
          </p:cNvSpPr>
          <p:nvPr/>
        </p:nvSpPr>
        <p:spPr bwMode="auto">
          <a:xfrm>
            <a:off x="2819400" y="2686043"/>
            <a:ext cx="2286000" cy="1552575"/>
          </a:xfrm>
          <a:prstGeom prst="rect">
            <a:avLst/>
          </a:prstGeom>
          <a:noFill/>
          <a:ln w="12700">
            <a:noFill/>
            <a:miter lim="800000"/>
            <a:headEnd/>
            <a:tailEnd/>
          </a:ln>
          <a:effectLst/>
        </p:spPr>
        <p:txBody>
          <a:bodyPr>
            <a:spAutoFit/>
          </a:bodyPr>
          <a:lstStyle/>
          <a:p>
            <a:pPr eaLnBrk="0" hangingPunct="0">
              <a:spcBef>
                <a:spcPct val="50000"/>
              </a:spcBef>
            </a:pPr>
            <a:r>
              <a:rPr lang="en-US" altLang="zh-TW" sz="2400" b="1">
                <a:ea typeface="新細明體" charset="-120"/>
              </a:rPr>
              <a:t>10 &lt; 25, right</a:t>
            </a:r>
          </a:p>
          <a:p>
            <a:pPr eaLnBrk="0" hangingPunct="0">
              <a:spcBef>
                <a:spcPct val="50000"/>
              </a:spcBef>
            </a:pPr>
            <a:r>
              <a:rPr lang="en-US" altLang="zh-TW" sz="2400" b="1">
                <a:ea typeface="新細明體" charset="-120"/>
              </a:rPr>
              <a:t>30 &gt; 25, left</a:t>
            </a:r>
          </a:p>
          <a:p>
            <a:pPr eaLnBrk="0" hangingPunct="0">
              <a:spcBef>
                <a:spcPct val="50000"/>
              </a:spcBef>
            </a:pPr>
            <a:r>
              <a:rPr lang="en-US" altLang="zh-TW" sz="2400" b="1">
                <a:ea typeface="新細明體" charset="-120"/>
              </a:rPr>
              <a:t>25 = 25, found</a:t>
            </a:r>
          </a:p>
        </p:txBody>
      </p:sp>
      <p:sp>
        <p:nvSpPr>
          <p:cNvPr id="43" name="Text Box 39"/>
          <p:cNvSpPr txBox="1">
            <a:spLocks noChangeArrowheads="1"/>
          </p:cNvSpPr>
          <p:nvPr/>
        </p:nvSpPr>
        <p:spPr bwMode="auto">
          <a:xfrm>
            <a:off x="6858032" y="2286000"/>
            <a:ext cx="2286000" cy="2647950"/>
          </a:xfrm>
          <a:prstGeom prst="rect">
            <a:avLst/>
          </a:prstGeom>
          <a:noFill/>
          <a:ln w="12700">
            <a:noFill/>
            <a:miter lim="800000"/>
            <a:headEnd/>
            <a:tailEnd/>
          </a:ln>
          <a:effectLst/>
        </p:spPr>
        <p:txBody>
          <a:bodyPr>
            <a:spAutoFit/>
          </a:bodyPr>
          <a:lstStyle/>
          <a:p>
            <a:pPr eaLnBrk="0" hangingPunct="0">
              <a:spcBef>
                <a:spcPct val="50000"/>
              </a:spcBef>
            </a:pPr>
            <a:r>
              <a:rPr lang="en-US" altLang="zh-TW" sz="2400" b="1">
                <a:ea typeface="新細明體" charset="-120"/>
              </a:rPr>
              <a:t>5 &lt; 25, right</a:t>
            </a:r>
          </a:p>
          <a:p>
            <a:pPr eaLnBrk="0" hangingPunct="0">
              <a:spcBef>
                <a:spcPct val="50000"/>
              </a:spcBef>
            </a:pPr>
            <a:r>
              <a:rPr lang="en-US" altLang="zh-TW" sz="2400" b="1">
                <a:ea typeface="新細明體" charset="-120"/>
              </a:rPr>
              <a:t>45 &gt; 25, left</a:t>
            </a:r>
          </a:p>
          <a:p>
            <a:pPr eaLnBrk="0" hangingPunct="0">
              <a:spcBef>
                <a:spcPct val="50000"/>
              </a:spcBef>
            </a:pPr>
            <a:r>
              <a:rPr lang="en-US" altLang="zh-TW" sz="2400" b="1">
                <a:ea typeface="新細明體" charset="-120"/>
              </a:rPr>
              <a:t>30 &gt; 25, left</a:t>
            </a:r>
          </a:p>
          <a:p>
            <a:pPr eaLnBrk="0" hangingPunct="0">
              <a:spcBef>
                <a:spcPct val="50000"/>
              </a:spcBef>
            </a:pPr>
            <a:r>
              <a:rPr lang="en-US" altLang="zh-TW" sz="2400" b="1">
                <a:ea typeface="新細明體" charset="-120"/>
              </a:rPr>
              <a:t>10 &lt; 25, right</a:t>
            </a:r>
          </a:p>
          <a:p>
            <a:pPr eaLnBrk="0" hangingPunct="0">
              <a:spcBef>
                <a:spcPct val="50000"/>
              </a:spcBef>
            </a:pPr>
            <a:r>
              <a:rPr lang="en-US" altLang="zh-TW" sz="2400" b="1">
                <a:ea typeface="新細明體" charset="-120"/>
              </a:rPr>
              <a:t>25 = 25, found</a:t>
            </a:r>
          </a:p>
        </p:txBody>
      </p:sp>
    </p:spTree>
    <p:extLst>
      <p:ext uri="{BB962C8B-B14F-4D97-AF65-F5344CB8AC3E}">
        <p14:creationId xmlns:p14="http://schemas.microsoft.com/office/powerpoint/2010/main" val="6419105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solidFill>
                  <a:schemeClr val="accent1">
                    <a:lumMod val="75000"/>
                  </a:schemeClr>
                </a:solidFill>
              </a:rPr>
              <a:t>Complete Binary Tree</a:t>
            </a:r>
            <a:endParaRPr lang="zh-TW" altLang="en-US" dirty="0"/>
          </a:p>
        </p:txBody>
      </p:sp>
      <p:sp>
        <p:nvSpPr>
          <p:cNvPr id="3" name="內容版面配置區 2"/>
          <p:cNvSpPr>
            <a:spLocks noGrp="1"/>
          </p:cNvSpPr>
          <p:nvPr>
            <p:ph idx="1"/>
          </p:nvPr>
        </p:nvSpPr>
        <p:spPr>
          <a:xfrm>
            <a:off x="457200" y="1600200"/>
            <a:ext cx="8229600" cy="4543444"/>
          </a:xfrm>
        </p:spPr>
        <p:txBody>
          <a:bodyPr>
            <a:normAutofit/>
          </a:bodyPr>
          <a:lstStyle/>
          <a:p>
            <a:r>
              <a:rPr lang="en-US" altLang="zh-TW" dirty="0">
                <a:ea typeface="新細明體" charset="-120"/>
              </a:rPr>
              <a:t>Complete Binary Tree</a:t>
            </a:r>
          </a:p>
          <a:p>
            <a:pPr lvl="1"/>
            <a:r>
              <a:rPr lang="en-US" altLang="zh-TW" dirty="0">
                <a:solidFill>
                  <a:srgbClr val="00B0F0"/>
                </a:solidFill>
                <a:ea typeface="新細明體" charset="-120"/>
              </a:rPr>
              <a:t>Grow by Each Level</a:t>
            </a:r>
          </a:p>
          <a:p>
            <a:endParaRPr lang="en-US" altLang="zh-TW" dirty="0">
              <a:ea typeface="新細明體" charset="-120"/>
            </a:endParaRPr>
          </a:p>
          <a:p>
            <a:endParaRPr lang="en-US" altLang="zh-TW" dirty="0">
              <a:ea typeface="新細明體" charset="-120"/>
            </a:endParaRPr>
          </a:p>
          <a:p>
            <a:endParaRPr lang="en-US" altLang="zh-TW" dirty="0">
              <a:ea typeface="新細明體" charset="-120"/>
            </a:endParaRPr>
          </a:p>
          <a:p>
            <a:r>
              <a:rPr lang="en-US" altLang="zh-TW" dirty="0">
                <a:ea typeface="新細明體" charset="-120"/>
              </a:rPr>
              <a:t>Full Binary Tree</a:t>
            </a:r>
          </a:p>
          <a:p>
            <a:pPr lvl="1" algn="just"/>
            <a:r>
              <a:rPr lang="en-US" altLang="zh-TW" dirty="0">
                <a:solidFill>
                  <a:srgbClr val="00B0F0"/>
                </a:solidFill>
              </a:rPr>
              <a:t>Leaf level is full</a:t>
            </a:r>
          </a:p>
          <a:p>
            <a:pPr lvl="1" algn="just"/>
            <a:endParaRPr lang="en-US" altLang="zh-TW" dirty="0">
              <a:solidFill>
                <a:schemeClr val="accent5">
                  <a:lumMod val="75000"/>
                </a:schemeClr>
              </a:solidFill>
            </a:endParaRPr>
          </a:p>
        </p:txBody>
      </p:sp>
      <p:sp>
        <p:nvSpPr>
          <p:cNvPr id="44" name="Oval 4"/>
          <p:cNvSpPr>
            <a:spLocks noChangeArrowheads="1"/>
          </p:cNvSpPr>
          <p:nvPr/>
        </p:nvSpPr>
        <p:spPr bwMode="auto">
          <a:xfrm>
            <a:off x="5581672" y="1749435"/>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45" name="Oval 5"/>
          <p:cNvSpPr>
            <a:spLocks noChangeArrowheads="1"/>
          </p:cNvSpPr>
          <p:nvPr/>
        </p:nvSpPr>
        <p:spPr bwMode="auto">
          <a:xfrm>
            <a:off x="4667272" y="2587635"/>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46" name="Oval 6"/>
          <p:cNvSpPr>
            <a:spLocks noChangeArrowheads="1"/>
          </p:cNvSpPr>
          <p:nvPr/>
        </p:nvSpPr>
        <p:spPr bwMode="auto">
          <a:xfrm>
            <a:off x="6496072" y="2587635"/>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47" name="Oval 7"/>
          <p:cNvSpPr>
            <a:spLocks noChangeArrowheads="1"/>
          </p:cNvSpPr>
          <p:nvPr/>
        </p:nvSpPr>
        <p:spPr bwMode="auto">
          <a:xfrm>
            <a:off x="4210072" y="3273435"/>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48" name="Oval 8"/>
          <p:cNvSpPr>
            <a:spLocks noChangeArrowheads="1"/>
          </p:cNvSpPr>
          <p:nvPr/>
        </p:nvSpPr>
        <p:spPr bwMode="auto">
          <a:xfrm>
            <a:off x="5124472" y="3273435"/>
            <a:ext cx="762000" cy="381000"/>
          </a:xfrm>
          <a:prstGeom prst="ellipse">
            <a:avLst/>
          </a:prstGeom>
          <a:noFill/>
          <a:ln w="57150">
            <a:solidFill>
              <a:srgbClr val="008080"/>
            </a:solidFill>
            <a:round/>
            <a:headEnd/>
            <a:tailEnd/>
          </a:ln>
          <a:effectLst/>
        </p:spPr>
        <p:txBody>
          <a:bodyPr wrap="none" anchor="ctr"/>
          <a:lstStyle/>
          <a:p>
            <a:endParaRPr lang="zh-TW" altLang="en-US"/>
          </a:p>
        </p:txBody>
      </p:sp>
      <p:cxnSp>
        <p:nvCxnSpPr>
          <p:cNvPr id="51" name="AutoShape 11"/>
          <p:cNvCxnSpPr>
            <a:cxnSpLocks noChangeShapeType="1"/>
            <a:stCxn id="45" idx="4"/>
            <a:endCxn id="47" idx="0"/>
          </p:cNvCxnSpPr>
          <p:nvPr/>
        </p:nvCxnSpPr>
        <p:spPr bwMode="auto">
          <a:xfrm flipH="1">
            <a:off x="4591072" y="2997210"/>
            <a:ext cx="457200" cy="247650"/>
          </a:xfrm>
          <a:prstGeom prst="straightConnector1">
            <a:avLst/>
          </a:prstGeom>
          <a:noFill/>
          <a:ln w="50800">
            <a:solidFill>
              <a:srgbClr val="0000FF"/>
            </a:solidFill>
            <a:round/>
            <a:headEnd/>
            <a:tailEnd type="triangle" w="med" len="med"/>
          </a:ln>
          <a:effectLst/>
        </p:spPr>
      </p:cxnSp>
      <p:cxnSp>
        <p:nvCxnSpPr>
          <p:cNvPr id="52" name="AutoShape 12"/>
          <p:cNvCxnSpPr>
            <a:cxnSpLocks noChangeShapeType="1"/>
            <a:stCxn id="45" idx="4"/>
            <a:endCxn id="48" idx="0"/>
          </p:cNvCxnSpPr>
          <p:nvPr/>
        </p:nvCxnSpPr>
        <p:spPr bwMode="auto">
          <a:xfrm>
            <a:off x="5048272" y="2997210"/>
            <a:ext cx="457200" cy="247650"/>
          </a:xfrm>
          <a:prstGeom prst="straightConnector1">
            <a:avLst/>
          </a:prstGeom>
          <a:noFill/>
          <a:ln w="50800">
            <a:solidFill>
              <a:srgbClr val="0000FF"/>
            </a:solidFill>
            <a:round/>
            <a:headEnd/>
            <a:tailEnd type="triangle" w="med" len="med"/>
          </a:ln>
          <a:effectLst/>
        </p:spPr>
      </p:cxnSp>
      <p:cxnSp>
        <p:nvCxnSpPr>
          <p:cNvPr id="55" name="AutoShape 15"/>
          <p:cNvCxnSpPr>
            <a:cxnSpLocks noChangeShapeType="1"/>
            <a:stCxn id="44" idx="4"/>
            <a:endCxn id="46" idx="0"/>
          </p:cNvCxnSpPr>
          <p:nvPr/>
        </p:nvCxnSpPr>
        <p:spPr bwMode="auto">
          <a:xfrm>
            <a:off x="5962672" y="2159010"/>
            <a:ext cx="914400" cy="400050"/>
          </a:xfrm>
          <a:prstGeom prst="straightConnector1">
            <a:avLst/>
          </a:prstGeom>
          <a:noFill/>
          <a:ln w="50800">
            <a:solidFill>
              <a:srgbClr val="0000FF"/>
            </a:solidFill>
            <a:round/>
            <a:headEnd/>
            <a:tailEnd type="triangle" w="med" len="med"/>
          </a:ln>
          <a:effectLst/>
        </p:spPr>
      </p:cxnSp>
      <p:cxnSp>
        <p:nvCxnSpPr>
          <p:cNvPr id="56" name="AutoShape 16"/>
          <p:cNvCxnSpPr>
            <a:cxnSpLocks noChangeShapeType="1"/>
            <a:stCxn id="44" idx="4"/>
            <a:endCxn id="45" idx="0"/>
          </p:cNvCxnSpPr>
          <p:nvPr/>
        </p:nvCxnSpPr>
        <p:spPr bwMode="auto">
          <a:xfrm flipH="1">
            <a:off x="5048272" y="2159010"/>
            <a:ext cx="914400" cy="400050"/>
          </a:xfrm>
          <a:prstGeom prst="straightConnector1">
            <a:avLst/>
          </a:prstGeom>
          <a:noFill/>
          <a:ln w="50800">
            <a:solidFill>
              <a:srgbClr val="0000FF"/>
            </a:solidFill>
            <a:round/>
            <a:headEnd/>
            <a:tailEnd type="triangle" w="med" len="med"/>
          </a:ln>
          <a:effectLst/>
        </p:spPr>
      </p:cxnSp>
      <p:sp>
        <p:nvSpPr>
          <p:cNvPr id="58" name="Oval 4"/>
          <p:cNvSpPr>
            <a:spLocks noChangeArrowheads="1"/>
          </p:cNvSpPr>
          <p:nvPr/>
        </p:nvSpPr>
        <p:spPr bwMode="auto">
          <a:xfrm>
            <a:off x="5598518" y="407194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59" name="Oval 5"/>
          <p:cNvSpPr>
            <a:spLocks noChangeArrowheads="1"/>
          </p:cNvSpPr>
          <p:nvPr/>
        </p:nvSpPr>
        <p:spPr bwMode="auto">
          <a:xfrm>
            <a:off x="4684118" y="491014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60" name="Oval 6"/>
          <p:cNvSpPr>
            <a:spLocks noChangeArrowheads="1"/>
          </p:cNvSpPr>
          <p:nvPr/>
        </p:nvSpPr>
        <p:spPr bwMode="auto">
          <a:xfrm>
            <a:off x="6512918" y="491014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61" name="Oval 7"/>
          <p:cNvSpPr>
            <a:spLocks noChangeArrowheads="1"/>
          </p:cNvSpPr>
          <p:nvPr/>
        </p:nvSpPr>
        <p:spPr bwMode="auto">
          <a:xfrm>
            <a:off x="4226918" y="559594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62" name="Oval 8"/>
          <p:cNvSpPr>
            <a:spLocks noChangeArrowheads="1"/>
          </p:cNvSpPr>
          <p:nvPr/>
        </p:nvSpPr>
        <p:spPr bwMode="auto">
          <a:xfrm>
            <a:off x="5141318" y="559594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63" name="Oval 9"/>
          <p:cNvSpPr>
            <a:spLocks noChangeArrowheads="1"/>
          </p:cNvSpPr>
          <p:nvPr/>
        </p:nvSpPr>
        <p:spPr bwMode="auto">
          <a:xfrm>
            <a:off x="6055718" y="5595942"/>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64" name="Oval 10"/>
          <p:cNvSpPr>
            <a:spLocks noChangeArrowheads="1"/>
          </p:cNvSpPr>
          <p:nvPr/>
        </p:nvSpPr>
        <p:spPr bwMode="auto">
          <a:xfrm>
            <a:off x="6970118" y="5595942"/>
            <a:ext cx="762000" cy="381000"/>
          </a:xfrm>
          <a:prstGeom prst="ellipse">
            <a:avLst/>
          </a:prstGeom>
          <a:noFill/>
          <a:ln w="57150">
            <a:solidFill>
              <a:srgbClr val="008080"/>
            </a:solidFill>
            <a:round/>
            <a:headEnd/>
            <a:tailEnd/>
          </a:ln>
          <a:effectLst/>
        </p:spPr>
        <p:txBody>
          <a:bodyPr wrap="none" anchor="ctr"/>
          <a:lstStyle/>
          <a:p>
            <a:endParaRPr lang="zh-TW" altLang="en-US"/>
          </a:p>
        </p:txBody>
      </p:sp>
      <p:cxnSp>
        <p:nvCxnSpPr>
          <p:cNvPr id="65" name="AutoShape 11"/>
          <p:cNvCxnSpPr>
            <a:cxnSpLocks noChangeShapeType="1"/>
            <a:stCxn id="59" idx="4"/>
            <a:endCxn id="61" idx="0"/>
          </p:cNvCxnSpPr>
          <p:nvPr/>
        </p:nvCxnSpPr>
        <p:spPr bwMode="auto">
          <a:xfrm flipH="1">
            <a:off x="4607918" y="5319717"/>
            <a:ext cx="457200" cy="247650"/>
          </a:xfrm>
          <a:prstGeom prst="straightConnector1">
            <a:avLst/>
          </a:prstGeom>
          <a:noFill/>
          <a:ln w="50800">
            <a:solidFill>
              <a:srgbClr val="0000FF"/>
            </a:solidFill>
            <a:round/>
            <a:headEnd/>
            <a:tailEnd type="triangle" w="med" len="med"/>
          </a:ln>
          <a:effectLst/>
        </p:spPr>
      </p:cxnSp>
      <p:cxnSp>
        <p:nvCxnSpPr>
          <p:cNvPr id="66" name="AutoShape 12"/>
          <p:cNvCxnSpPr>
            <a:cxnSpLocks noChangeShapeType="1"/>
            <a:stCxn id="59" idx="4"/>
            <a:endCxn id="62" idx="0"/>
          </p:cNvCxnSpPr>
          <p:nvPr/>
        </p:nvCxnSpPr>
        <p:spPr bwMode="auto">
          <a:xfrm>
            <a:off x="5065118" y="5319717"/>
            <a:ext cx="457200" cy="247650"/>
          </a:xfrm>
          <a:prstGeom prst="straightConnector1">
            <a:avLst/>
          </a:prstGeom>
          <a:noFill/>
          <a:ln w="50800">
            <a:solidFill>
              <a:srgbClr val="0000FF"/>
            </a:solidFill>
            <a:round/>
            <a:headEnd/>
            <a:tailEnd type="triangle" w="med" len="med"/>
          </a:ln>
          <a:effectLst/>
        </p:spPr>
      </p:cxnSp>
      <p:cxnSp>
        <p:nvCxnSpPr>
          <p:cNvPr id="67" name="AutoShape 13"/>
          <p:cNvCxnSpPr>
            <a:cxnSpLocks noChangeShapeType="1"/>
            <a:stCxn id="60" idx="4"/>
            <a:endCxn id="63" idx="0"/>
          </p:cNvCxnSpPr>
          <p:nvPr/>
        </p:nvCxnSpPr>
        <p:spPr bwMode="auto">
          <a:xfrm flipH="1">
            <a:off x="6436718" y="5319717"/>
            <a:ext cx="457200" cy="247650"/>
          </a:xfrm>
          <a:prstGeom prst="straightConnector1">
            <a:avLst/>
          </a:prstGeom>
          <a:noFill/>
          <a:ln w="50800">
            <a:solidFill>
              <a:srgbClr val="0000FF"/>
            </a:solidFill>
            <a:round/>
            <a:headEnd/>
            <a:tailEnd type="triangle" w="med" len="med"/>
          </a:ln>
          <a:effectLst/>
        </p:spPr>
      </p:cxnSp>
      <p:cxnSp>
        <p:nvCxnSpPr>
          <p:cNvPr id="68" name="AutoShape 14"/>
          <p:cNvCxnSpPr>
            <a:cxnSpLocks noChangeShapeType="1"/>
            <a:stCxn id="60" idx="4"/>
            <a:endCxn id="64" idx="0"/>
          </p:cNvCxnSpPr>
          <p:nvPr/>
        </p:nvCxnSpPr>
        <p:spPr bwMode="auto">
          <a:xfrm>
            <a:off x="6893918" y="5319717"/>
            <a:ext cx="457200" cy="247650"/>
          </a:xfrm>
          <a:prstGeom prst="straightConnector1">
            <a:avLst/>
          </a:prstGeom>
          <a:noFill/>
          <a:ln w="50800">
            <a:solidFill>
              <a:srgbClr val="0000FF"/>
            </a:solidFill>
            <a:round/>
            <a:headEnd/>
            <a:tailEnd type="triangle" w="med" len="med"/>
          </a:ln>
          <a:effectLst/>
        </p:spPr>
      </p:cxnSp>
      <p:cxnSp>
        <p:nvCxnSpPr>
          <p:cNvPr id="69" name="AutoShape 15"/>
          <p:cNvCxnSpPr>
            <a:cxnSpLocks noChangeShapeType="1"/>
            <a:stCxn id="58" idx="4"/>
            <a:endCxn id="60" idx="0"/>
          </p:cNvCxnSpPr>
          <p:nvPr/>
        </p:nvCxnSpPr>
        <p:spPr bwMode="auto">
          <a:xfrm>
            <a:off x="5979518" y="4481517"/>
            <a:ext cx="914400" cy="400050"/>
          </a:xfrm>
          <a:prstGeom prst="straightConnector1">
            <a:avLst/>
          </a:prstGeom>
          <a:noFill/>
          <a:ln w="50800">
            <a:solidFill>
              <a:srgbClr val="0000FF"/>
            </a:solidFill>
            <a:round/>
            <a:headEnd/>
            <a:tailEnd type="triangle" w="med" len="med"/>
          </a:ln>
          <a:effectLst/>
        </p:spPr>
      </p:cxnSp>
      <p:cxnSp>
        <p:nvCxnSpPr>
          <p:cNvPr id="70" name="AutoShape 16"/>
          <p:cNvCxnSpPr>
            <a:cxnSpLocks noChangeShapeType="1"/>
            <a:stCxn id="58" idx="4"/>
            <a:endCxn id="59" idx="0"/>
          </p:cNvCxnSpPr>
          <p:nvPr/>
        </p:nvCxnSpPr>
        <p:spPr bwMode="auto">
          <a:xfrm flipH="1">
            <a:off x="5065118" y="4481517"/>
            <a:ext cx="914400" cy="400050"/>
          </a:xfrm>
          <a:prstGeom prst="straightConnector1">
            <a:avLst/>
          </a:prstGeom>
          <a:noFill/>
          <a:ln w="50800">
            <a:solidFill>
              <a:srgbClr val="0000FF"/>
            </a:solidFill>
            <a:round/>
            <a:headEnd/>
            <a:tailEnd type="triangle" w="med" len="med"/>
          </a:ln>
          <a:effectLst/>
        </p:spPr>
      </p:cxnSp>
    </p:spTree>
    <p:extLst>
      <p:ext uri="{BB962C8B-B14F-4D97-AF65-F5344CB8AC3E}">
        <p14:creationId xmlns:p14="http://schemas.microsoft.com/office/powerpoint/2010/main" val="38790232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solidFill>
                  <a:schemeClr val="accent1">
                    <a:lumMod val="75000"/>
                  </a:schemeClr>
                </a:solidFill>
              </a:rPr>
              <a:t>Skewed Binary Tree</a:t>
            </a:r>
            <a:endParaRPr lang="zh-TW" altLang="en-US" dirty="0"/>
          </a:p>
        </p:txBody>
      </p:sp>
      <p:sp>
        <p:nvSpPr>
          <p:cNvPr id="3" name="內容版面配置區 2"/>
          <p:cNvSpPr>
            <a:spLocks noGrp="1"/>
          </p:cNvSpPr>
          <p:nvPr>
            <p:ph idx="1"/>
          </p:nvPr>
        </p:nvSpPr>
        <p:spPr>
          <a:xfrm>
            <a:off x="457200" y="1600200"/>
            <a:ext cx="8229600" cy="4543444"/>
          </a:xfrm>
        </p:spPr>
        <p:txBody>
          <a:bodyPr>
            <a:normAutofit/>
          </a:bodyPr>
          <a:lstStyle/>
          <a:p>
            <a:r>
              <a:rPr lang="en-US" altLang="zh-TW" dirty="0">
                <a:ea typeface="新細明體" charset="-120"/>
              </a:rPr>
              <a:t>Skewed Tree</a:t>
            </a:r>
          </a:p>
          <a:p>
            <a:endParaRPr lang="en-US" altLang="zh-TW" dirty="0">
              <a:ea typeface="新細明體" charset="-120"/>
            </a:endParaRPr>
          </a:p>
          <a:p>
            <a:endParaRPr lang="en-US" altLang="zh-TW" dirty="0">
              <a:ea typeface="新細明體" charset="-120"/>
            </a:endParaRPr>
          </a:p>
          <a:p>
            <a:pPr>
              <a:buNone/>
            </a:pPr>
            <a:endParaRPr lang="en-US" altLang="zh-TW" dirty="0">
              <a:ea typeface="新細明體" charset="-120"/>
            </a:endParaRPr>
          </a:p>
        </p:txBody>
      </p:sp>
      <p:sp>
        <p:nvSpPr>
          <p:cNvPr id="44" name="Oval 4"/>
          <p:cNvSpPr>
            <a:spLocks noChangeArrowheads="1"/>
          </p:cNvSpPr>
          <p:nvPr/>
        </p:nvSpPr>
        <p:spPr bwMode="auto">
          <a:xfrm>
            <a:off x="5581672" y="1749435"/>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45" name="Oval 5"/>
          <p:cNvSpPr>
            <a:spLocks noChangeArrowheads="1"/>
          </p:cNvSpPr>
          <p:nvPr/>
        </p:nvSpPr>
        <p:spPr bwMode="auto">
          <a:xfrm>
            <a:off x="4667272" y="2587635"/>
            <a:ext cx="762000" cy="381000"/>
          </a:xfrm>
          <a:prstGeom prst="ellipse">
            <a:avLst/>
          </a:prstGeom>
          <a:noFill/>
          <a:ln w="57150">
            <a:solidFill>
              <a:srgbClr val="008080"/>
            </a:solidFill>
            <a:round/>
            <a:headEnd/>
            <a:tailEnd/>
          </a:ln>
          <a:effectLst/>
        </p:spPr>
        <p:txBody>
          <a:bodyPr wrap="none" anchor="ctr"/>
          <a:lstStyle/>
          <a:p>
            <a:endParaRPr lang="zh-TW" altLang="en-US"/>
          </a:p>
        </p:txBody>
      </p:sp>
      <p:sp>
        <p:nvSpPr>
          <p:cNvPr id="47" name="Oval 7"/>
          <p:cNvSpPr>
            <a:spLocks noChangeArrowheads="1"/>
          </p:cNvSpPr>
          <p:nvPr/>
        </p:nvSpPr>
        <p:spPr bwMode="auto">
          <a:xfrm>
            <a:off x="4210072" y="3273435"/>
            <a:ext cx="762000" cy="381000"/>
          </a:xfrm>
          <a:prstGeom prst="ellipse">
            <a:avLst/>
          </a:prstGeom>
          <a:noFill/>
          <a:ln w="57150">
            <a:solidFill>
              <a:srgbClr val="008080"/>
            </a:solidFill>
            <a:round/>
            <a:headEnd/>
            <a:tailEnd/>
          </a:ln>
          <a:effectLst/>
        </p:spPr>
        <p:txBody>
          <a:bodyPr wrap="none" anchor="ctr"/>
          <a:lstStyle/>
          <a:p>
            <a:endParaRPr lang="zh-TW" altLang="en-US"/>
          </a:p>
        </p:txBody>
      </p:sp>
      <p:cxnSp>
        <p:nvCxnSpPr>
          <p:cNvPr id="51" name="AutoShape 11"/>
          <p:cNvCxnSpPr>
            <a:cxnSpLocks noChangeShapeType="1"/>
            <a:stCxn id="45" idx="4"/>
            <a:endCxn id="47" idx="0"/>
          </p:cNvCxnSpPr>
          <p:nvPr/>
        </p:nvCxnSpPr>
        <p:spPr bwMode="auto">
          <a:xfrm flipH="1">
            <a:off x="4591072" y="2997210"/>
            <a:ext cx="457200" cy="247650"/>
          </a:xfrm>
          <a:prstGeom prst="straightConnector1">
            <a:avLst/>
          </a:prstGeom>
          <a:noFill/>
          <a:ln w="50800">
            <a:solidFill>
              <a:srgbClr val="0000FF"/>
            </a:solidFill>
            <a:round/>
            <a:headEnd/>
            <a:tailEnd type="triangle" w="med" len="med"/>
          </a:ln>
          <a:effectLst/>
        </p:spPr>
      </p:cxnSp>
      <p:cxnSp>
        <p:nvCxnSpPr>
          <p:cNvPr id="56" name="AutoShape 16"/>
          <p:cNvCxnSpPr>
            <a:cxnSpLocks noChangeShapeType="1"/>
            <a:stCxn id="44" idx="4"/>
            <a:endCxn id="45" idx="0"/>
          </p:cNvCxnSpPr>
          <p:nvPr/>
        </p:nvCxnSpPr>
        <p:spPr bwMode="auto">
          <a:xfrm flipH="1">
            <a:off x="5048272" y="2159010"/>
            <a:ext cx="914400" cy="400050"/>
          </a:xfrm>
          <a:prstGeom prst="straightConnector1">
            <a:avLst/>
          </a:prstGeom>
          <a:noFill/>
          <a:ln w="50800">
            <a:solidFill>
              <a:srgbClr val="0000FF"/>
            </a:solidFill>
            <a:round/>
            <a:headEnd/>
            <a:tailEnd type="triangle" w="med" len="med"/>
          </a:ln>
          <a:effectLst/>
        </p:spPr>
      </p:cxnSp>
      <p:sp>
        <p:nvSpPr>
          <p:cNvPr id="27" name="Oval 7"/>
          <p:cNvSpPr>
            <a:spLocks noChangeArrowheads="1"/>
          </p:cNvSpPr>
          <p:nvPr/>
        </p:nvSpPr>
        <p:spPr bwMode="auto">
          <a:xfrm>
            <a:off x="3571868" y="3919539"/>
            <a:ext cx="762000" cy="381000"/>
          </a:xfrm>
          <a:prstGeom prst="ellipse">
            <a:avLst/>
          </a:prstGeom>
          <a:noFill/>
          <a:ln w="57150">
            <a:solidFill>
              <a:srgbClr val="008080"/>
            </a:solidFill>
            <a:round/>
            <a:headEnd/>
            <a:tailEnd/>
          </a:ln>
          <a:effectLst/>
        </p:spPr>
        <p:txBody>
          <a:bodyPr wrap="none" anchor="ctr"/>
          <a:lstStyle/>
          <a:p>
            <a:endParaRPr lang="zh-TW" altLang="en-US"/>
          </a:p>
        </p:txBody>
      </p:sp>
      <p:cxnSp>
        <p:nvCxnSpPr>
          <p:cNvPr id="28" name="AutoShape 11"/>
          <p:cNvCxnSpPr>
            <a:cxnSpLocks noChangeShapeType="1"/>
            <a:endCxn id="27" idx="0"/>
          </p:cNvCxnSpPr>
          <p:nvPr/>
        </p:nvCxnSpPr>
        <p:spPr bwMode="auto">
          <a:xfrm flipH="1">
            <a:off x="3952868" y="3643314"/>
            <a:ext cx="457200" cy="247650"/>
          </a:xfrm>
          <a:prstGeom prst="straightConnector1">
            <a:avLst/>
          </a:prstGeom>
          <a:noFill/>
          <a:ln w="50800">
            <a:solidFill>
              <a:srgbClr val="0000FF"/>
            </a:solidFill>
            <a:round/>
            <a:headEnd/>
            <a:tailEnd type="triangle" w="med" len="med"/>
          </a:ln>
          <a:effectLst/>
        </p:spPr>
      </p:cxnSp>
    </p:spTree>
    <p:extLst>
      <p:ext uri="{BB962C8B-B14F-4D97-AF65-F5344CB8AC3E}">
        <p14:creationId xmlns:p14="http://schemas.microsoft.com/office/powerpoint/2010/main" val="5962701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solidFill>
                  <a:schemeClr val="accent1">
                    <a:lumMod val="75000"/>
                  </a:schemeClr>
                </a:solidFill>
              </a:rPr>
              <a:t>Time Complexity</a:t>
            </a:r>
            <a:endParaRPr lang="zh-TW" altLang="en-US" dirty="0"/>
          </a:p>
        </p:txBody>
      </p:sp>
      <p:sp>
        <p:nvSpPr>
          <p:cNvPr id="3" name="內容版面配置區 2"/>
          <p:cNvSpPr>
            <a:spLocks noGrp="1"/>
          </p:cNvSpPr>
          <p:nvPr>
            <p:ph idx="1"/>
          </p:nvPr>
        </p:nvSpPr>
        <p:spPr>
          <a:xfrm>
            <a:off x="457200" y="1600200"/>
            <a:ext cx="8229600" cy="4543444"/>
          </a:xfrm>
        </p:spPr>
        <p:txBody>
          <a:bodyPr>
            <a:normAutofit/>
          </a:bodyPr>
          <a:lstStyle/>
          <a:p>
            <a:r>
              <a:rPr lang="en-US" altLang="zh-TW" sz="2800" dirty="0">
                <a:ea typeface="新細明體" charset="-120"/>
              </a:rPr>
              <a:t>Time of search</a:t>
            </a:r>
          </a:p>
          <a:p>
            <a:pPr lvl="1"/>
            <a:r>
              <a:rPr lang="en-US" altLang="zh-TW" sz="2400" dirty="0">
                <a:ea typeface="新細明體" charset="-120"/>
              </a:rPr>
              <a:t>Proportional to height of tree</a:t>
            </a:r>
          </a:p>
          <a:p>
            <a:pPr lvl="1"/>
            <a:r>
              <a:rPr lang="en-US" altLang="zh-TW" sz="2400" dirty="0">
                <a:solidFill>
                  <a:srgbClr val="FF0000"/>
                </a:solidFill>
                <a:ea typeface="新細明體" charset="-120"/>
              </a:rPr>
              <a:t>Balanced</a:t>
            </a:r>
            <a:r>
              <a:rPr lang="en-US" altLang="zh-TW" sz="2400" dirty="0">
                <a:ea typeface="新細明體" charset="-120"/>
              </a:rPr>
              <a:t> binary tree</a:t>
            </a:r>
          </a:p>
          <a:p>
            <a:pPr lvl="2"/>
            <a:r>
              <a:rPr lang="en-US" altLang="zh-TW" sz="1800" dirty="0">
                <a:ea typeface="新細明體" charset="-120"/>
              </a:rPr>
              <a:t>O( log(n) ) time</a:t>
            </a:r>
          </a:p>
          <a:p>
            <a:pPr lvl="1"/>
            <a:r>
              <a:rPr lang="en-US" altLang="zh-TW" sz="2400" dirty="0">
                <a:solidFill>
                  <a:srgbClr val="FF0000"/>
                </a:solidFill>
                <a:ea typeface="新細明體" charset="-120"/>
              </a:rPr>
              <a:t>Degenerated</a:t>
            </a:r>
            <a:r>
              <a:rPr lang="en-US" altLang="zh-TW" sz="2400" dirty="0">
                <a:ea typeface="新細明體" charset="-120"/>
              </a:rPr>
              <a:t> tree (skewed)</a:t>
            </a:r>
          </a:p>
          <a:p>
            <a:pPr lvl="2"/>
            <a:r>
              <a:rPr lang="en-US" altLang="zh-TW" sz="1800" dirty="0">
                <a:ea typeface="新細明體" charset="-120"/>
              </a:rPr>
              <a:t>O( n ) time</a:t>
            </a:r>
          </a:p>
          <a:p>
            <a:pPr lvl="2"/>
            <a:r>
              <a:rPr lang="en-US" altLang="zh-TW" sz="1800" dirty="0">
                <a:ea typeface="新細明體" charset="-120"/>
              </a:rPr>
              <a:t>Like searching linked list / unsorted array</a:t>
            </a:r>
          </a:p>
          <a:p>
            <a:endParaRPr lang="en-US" altLang="zh-TW" sz="2800" dirty="0">
              <a:ea typeface="新細明體" charset="-120"/>
            </a:endParaRPr>
          </a:p>
          <a:p>
            <a:endParaRPr lang="en-US" altLang="zh-TW" sz="2800" dirty="0">
              <a:ea typeface="新細明體" charset="-120"/>
            </a:endParaRPr>
          </a:p>
          <a:p>
            <a:pPr>
              <a:buNone/>
            </a:pPr>
            <a:endParaRPr lang="en-US" altLang="zh-TW" sz="2800" dirty="0">
              <a:ea typeface="新細明體" charset="-120"/>
            </a:endParaRPr>
          </a:p>
        </p:txBody>
      </p:sp>
    </p:spTree>
    <p:extLst>
      <p:ext uri="{BB962C8B-B14F-4D97-AF65-F5344CB8AC3E}">
        <p14:creationId xmlns:p14="http://schemas.microsoft.com/office/powerpoint/2010/main" val="302488729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39EA0D-391C-F344-B81E-77CB63164A5F}"/>
              </a:ext>
            </a:extLst>
          </p:cNvPr>
          <p:cNvSpPr>
            <a:spLocks noGrp="1"/>
          </p:cNvSpPr>
          <p:nvPr>
            <p:ph type="sldNum" sz="quarter" idx="12"/>
          </p:nvPr>
        </p:nvSpPr>
        <p:spPr/>
        <p:txBody>
          <a:bodyPr/>
          <a:lstStyle/>
          <a:p>
            <a:fld id="{4E77BC79-9480-1042-96E1-82B94DA0811E}" type="slidenum">
              <a:rPr lang="en-US" smtClean="0"/>
              <a:t>57</a:t>
            </a:fld>
            <a:endParaRPr lang="en-US"/>
          </a:p>
        </p:txBody>
      </p:sp>
      <p:sp>
        <p:nvSpPr>
          <p:cNvPr id="3" name="Title 2">
            <a:extLst>
              <a:ext uri="{FF2B5EF4-FFF2-40B4-BE49-F238E27FC236}">
                <a16:creationId xmlns:a16="http://schemas.microsoft.com/office/drawing/2014/main" id="{FA5FFA3B-8509-7A4F-B59B-CC42D844CEE6}"/>
              </a:ext>
            </a:extLst>
          </p:cNvPr>
          <p:cNvSpPr>
            <a:spLocks noGrp="1"/>
          </p:cNvSpPr>
          <p:nvPr>
            <p:ph type="title"/>
          </p:nvPr>
        </p:nvSpPr>
        <p:spPr/>
        <p:txBody>
          <a:bodyPr>
            <a:normAutofit/>
          </a:bodyPr>
          <a:lstStyle/>
          <a:p>
            <a:r>
              <a:rPr lang="en-US" dirty="0"/>
              <a:t>By How?</a:t>
            </a:r>
          </a:p>
        </p:txBody>
      </p:sp>
      <p:sp>
        <p:nvSpPr>
          <p:cNvPr id="8" name="Content Placeholder 3">
            <a:extLst>
              <a:ext uri="{FF2B5EF4-FFF2-40B4-BE49-F238E27FC236}">
                <a16:creationId xmlns:a16="http://schemas.microsoft.com/office/drawing/2014/main" id="{AC6C57EE-AABB-A446-824F-0DDE72A3FBAF}"/>
              </a:ext>
            </a:extLst>
          </p:cNvPr>
          <p:cNvSpPr>
            <a:spLocks noGrp="1"/>
          </p:cNvSpPr>
          <p:nvPr>
            <p:ph idx="1"/>
          </p:nvPr>
        </p:nvSpPr>
        <p:spPr>
          <a:xfrm>
            <a:off x="628650" y="1295944"/>
            <a:ext cx="7886700" cy="5299928"/>
          </a:xfrm>
        </p:spPr>
        <p:txBody>
          <a:bodyPr>
            <a:normAutofit/>
          </a:bodyPr>
          <a:lstStyle/>
          <a:p>
            <a:pPr algn="just"/>
            <a:r>
              <a:rPr lang="en-US" altLang="zh-TW" dirty="0"/>
              <a:t>Use std::set and std::map </a:t>
            </a:r>
          </a:p>
          <a:p>
            <a:pPr lvl="1" algn="just"/>
            <a:r>
              <a:rPr lang="en-US" altLang="zh-TW" dirty="0"/>
              <a:t>Implemented balanced binary tree using “red-black tree” algorithms</a:t>
            </a:r>
          </a:p>
          <a:p>
            <a:pPr algn="just"/>
            <a:r>
              <a:rPr lang="en-US" altLang="zh-TW" dirty="0"/>
              <a:t>Balanced binary tree is extremely difficult to implement right</a:t>
            </a:r>
          </a:p>
          <a:p>
            <a:pPr lvl="1" algn="just"/>
            <a:r>
              <a:rPr lang="en-US" altLang="zh-TW" dirty="0"/>
              <a:t>Rotation</a:t>
            </a:r>
          </a:p>
          <a:p>
            <a:pPr lvl="1" algn="just"/>
            <a:r>
              <a:rPr lang="en-US" altLang="zh-TW" dirty="0"/>
              <a:t>Adjustment</a:t>
            </a:r>
          </a:p>
          <a:p>
            <a:pPr lvl="1" algn="just"/>
            <a:r>
              <a:rPr lang="en-US" altLang="zh-TW" dirty="0"/>
              <a:t>…</a:t>
            </a:r>
          </a:p>
        </p:txBody>
      </p:sp>
    </p:spTree>
    <p:extLst>
      <p:ext uri="{BB962C8B-B14F-4D97-AF65-F5344CB8AC3E}">
        <p14:creationId xmlns:p14="http://schemas.microsoft.com/office/powerpoint/2010/main" val="1011889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82EBFB2-AC59-984B-BC7F-790CABB443FD}"/>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E32ECA09-671B-BB48-AD9F-D695AE092A82}"/>
              </a:ext>
            </a:extLst>
          </p:cNvPr>
          <p:cNvSpPr>
            <a:spLocks noGrp="1"/>
          </p:cNvSpPr>
          <p:nvPr>
            <p:ph type="title"/>
          </p:nvPr>
        </p:nvSpPr>
        <p:spPr/>
        <p:txBody>
          <a:bodyPr/>
          <a:lstStyle/>
          <a:p>
            <a:r>
              <a:rPr lang="en-US" dirty="0"/>
              <a:t>Disjoin Set Implementation</a:t>
            </a:r>
          </a:p>
        </p:txBody>
      </p:sp>
      <p:sp>
        <p:nvSpPr>
          <p:cNvPr id="4" name="Content Placeholder 3">
            <a:extLst>
              <a:ext uri="{FF2B5EF4-FFF2-40B4-BE49-F238E27FC236}">
                <a16:creationId xmlns:a16="http://schemas.microsoft.com/office/drawing/2014/main" id="{A995D3BF-A8D5-8E49-A7D7-07BF5F1741D7}"/>
              </a:ext>
            </a:extLst>
          </p:cNvPr>
          <p:cNvSpPr>
            <a:spLocks noGrp="1"/>
          </p:cNvSpPr>
          <p:nvPr>
            <p:ph idx="1"/>
          </p:nvPr>
        </p:nvSpPr>
        <p:spPr>
          <a:xfrm>
            <a:off x="628650" y="1295944"/>
            <a:ext cx="7886700" cy="5078672"/>
          </a:xfrm>
        </p:spPr>
        <p:txBody>
          <a:bodyPr>
            <a:normAutofit lnSpcReduction="10000"/>
          </a:bodyPr>
          <a:lstStyle/>
          <a:p>
            <a:pPr algn="just"/>
            <a:r>
              <a:rPr lang="en-US" altLang="zh-TW" dirty="0"/>
              <a:t>Path compression and rank</a:t>
            </a:r>
          </a:p>
          <a:p>
            <a:pPr lvl="1" algn="just"/>
            <a:r>
              <a:rPr lang="en-US" altLang="zh-TW" dirty="0">
                <a:solidFill>
                  <a:srgbClr val="000099"/>
                </a:solidFill>
              </a:rPr>
              <a:t>These are refinements of the forest representation which make it run significantly faster</a:t>
            </a:r>
          </a:p>
          <a:p>
            <a:pPr lvl="2"/>
            <a:r>
              <a:rPr lang="en-US" altLang="zh-TW" dirty="0">
                <a:solidFill>
                  <a:srgbClr val="000099"/>
                </a:solidFill>
              </a:rPr>
              <a:t>FIND-SET:       </a:t>
            </a:r>
            <a:r>
              <a:rPr lang="en-US" altLang="zh-TW" dirty="0">
                <a:solidFill>
                  <a:srgbClr val="CC0000"/>
                </a:solidFill>
              </a:rPr>
              <a:t>Do path compression</a:t>
            </a:r>
          </a:p>
          <a:p>
            <a:pPr lvl="2"/>
            <a:r>
              <a:rPr lang="en-US" altLang="zh-TW" dirty="0">
                <a:solidFill>
                  <a:srgbClr val="000099"/>
                </a:solidFill>
              </a:rPr>
              <a:t>UNION:          </a:t>
            </a:r>
            <a:r>
              <a:rPr lang="en-US" altLang="zh-TW" dirty="0">
                <a:solidFill>
                  <a:srgbClr val="009900"/>
                </a:solidFill>
              </a:rPr>
              <a:t>Use ranks</a:t>
            </a:r>
          </a:p>
          <a:p>
            <a:pPr lvl="1"/>
            <a:endParaRPr lang="en-US" altLang="zh-TW" dirty="0">
              <a:solidFill>
                <a:srgbClr val="000099"/>
              </a:solidFill>
            </a:endParaRPr>
          </a:p>
          <a:p>
            <a:pPr lvl="1" algn="just"/>
            <a:r>
              <a:rPr lang="en-US" altLang="zh-TW" dirty="0">
                <a:solidFill>
                  <a:srgbClr val="000099"/>
                </a:solidFill>
              </a:rPr>
              <a:t>“</a:t>
            </a:r>
            <a:r>
              <a:rPr lang="en-US" altLang="zh-TW" dirty="0">
                <a:solidFill>
                  <a:srgbClr val="CC0000"/>
                </a:solidFill>
              </a:rPr>
              <a:t>Path compression</a:t>
            </a:r>
            <a:r>
              <a:rPr lang="en-US" altLang="zh-TW" dirty="0">
                <a:solidFill>
                  <a:srgbClr val="000099"/>
                </a:solidFill>
              </a:rPr>
              <a:t>” means that when we do FIND-SET(X), we make all nodes encountered point directly to the representative element for x. Initially, all elements have rank 0. The ranks of representative elements are updated so that if two sets with representatives of  the same rank are merged, then the new representative is </a:t>
            </a:r>
            <a:r>
              <a:rPr lang="en-US" altLang="zh-TW" dirty="0">
                <a:solidFill>
                  <a:srgbClr val="009900"/>
                </a:solidFill>
              </a:rPr>
              <a:t>incremented by one</a:t>
            </a:r>
            <a:r>
              <a:rPr lang="en-US" altLang="zh-TW" dirty="0">
                <a:solidFill>
                  <a:srgbClr val="000099"/>
                </a:solidFill>
              </a:rPr>
              <a:t>.</a:t>
            </a:r>
          </a:p>
        </p:txBody>
      </p:sp>
    </p:spTree>
    <p:extLst>
      <p:ext uri="{BB962C8B-B14F-4D97-AF65-F5344CB8AC3E}">
        <p14:creationId xmlns:p14="http://schemas.microsoft.com/office/powerpoint/2010/main" val="1281970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6002D6B-8B85-C546-9D50-574E2E0D5CCA}"/>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E2F8C937-7670-D34A-99CB-CE2A2FA7F64B}"/>
              </a:ext>
            </a:extLst>
          </p:cNvPr>
          <p:cNvSpPr>
            <a:spLocks noGrp="1"/>
          </p:cNvSpPr>
          <p:nvPr>
            <p:ph type="title"/>
          </p:nvPr>
        </p:nvSpPr>
        <p:spPr/>
        <p:txBody>
          <a:bodyPr/>
          <a:lstStyle/>
          <a:p>
            <a:r>
              <a:rPr lang="en-US" dirty="0"/>
              <a:t>Path Compression</a:t>
            </a:r>
          </a:p>
        </p:txBody>
      </p:sp>
      <p:sp>
        <p:nvSpPr>
          <p:cNvPr id="7" name="Text Box 5">
            <a:extLst>
              <a:ext uri="{FF2B5EF4-FFF2-40B4-BE49-F238E27FC236}">
                <a16:creationId xmlns:a16="http://schemas.microsoft.com/office/drawing/2014/main" id="{4AD265BD-E77B-3643-A54F-522F22CA22C9}"/>
              </a:ext>
            </a:extLst>
          </p:cNvPr>
          <p:cNvSpPr txBox="1">
            <a:spLocks noChangeArrowheads="1"/>
          </p:cNvSpPr>
          <p:nvPr/>
        </p:nvSpPr>
        <p:spPr bwMode="auto">
          <a:xfrm>
            <a:off x="1731151" y="1594282"/>
            <a:ext cx="3403496" cy="369332"/>
          </a:xfrm>
          <a:prstGeom prst="rect">
            <a:avLst/>
          </a:prstGeom>
          <a:noFill/>
          <a:ln w="9525">
            <a:noFill/>
            <a:miter lim="800000"/>
            <a:headEnd/>
            <a:tailEnd/>
          </a:ln>
          <a:effectLst/>
        </p:spPr>
        <p:txBody>
          <a:bodyPr wrap="none">
            <a:spAutoFit/>
          </a:bodyPr>
          <a:lstStyle/>
          <a:p>
            <a:r>
              <a:rPr lang="en-US" altLang="zh-TW" sz="1800" dirty="0">
                <a:solidFill>
                  <a:srgbClr val="FF0000"/>
                </a:solidFill>
              </a:rPr>
              <a:t>MAKE-SET(1)   …   MAKE-SET(6)</a:t>
            </a:r>
          </a:p>
        </p:txBody>
      </p:sp>
      <p:sp>
        <p:nvSpPr>
          <p:cNvPr id="8" name="Text Box 7">
            <a:extLst>
              <a:ext uri="{FF2B5EF4-FFF2-40B4-BE49-F238E27FC236}">
                <a16:creationId xmlns:a16="http://schemas.microsoft.com/office/drawing/2014/main" id="{213265CC-9D04-984A-A9E1-EE3DF3CE878B}"/>
              </a:ext>
            </a:extLst>
          </p:cNvPr>
          <p:cNvSpPr txBox="1">
            <a:spLocks noChangeArrowheads="1"/>
          </p:cNvSpPr>
          <p:nvPr/>
        </p:nvSpPr>
        <p:spPr bwMode="auto">
          <a:xfrm>
            <a:off x="3046462" y="1976833"/>
            <a:ext cx="3331361" cy="415499"/>
          </a:xfrm>
          <a:prstGeom prst="rect">
            <a:avLst/>
          </a:prstGeom>
          <a:noFill/>
          <a:ln w="9525">
            <a:noFill/>
            <a:miter lim="800000"/>
            <a:headEnd/>
            <a:tailEnd/>
          </a:ln>
          <a:effectLst/>
        </p:spPr>
        <p:txBody>
          <a:bodyPr wrap="none">
            <a:spAutoFit/>
          </a:bodyPr>
          <a:lstStyle/>
          <a:p>
            <a:r>
              <a:rPr lang="en-US" altLang="zh-TW" sz="1800" dirty="0">
                <a:solidFill>
                  <a:srgbClr val="000099"/>
                </a:solidFill>
              </a:rPr>
              <a:t>1   2   3   4   5   6      RANKS</a:t>
            </a:r>
            <a:r>
              <a:rPr lang="en-US" altLang="zh-TW" dirty="0">
                <a:solidFill>
                  <a:srgbClr val="000099"/>
                </a:solidFill>
              </a:rPr>
              <a:t> =</a:t>
            </a:r>
            <a:r>
              <a:rPr lang="en-US" altLang="zh-TW" sz="1800" dirty="0">
                <a:solidFill>
                  <a:srgbClr val="000099"/>
                </a:solidFill>
              </a:rPr>
              <a:t> 0</a:t>
            </a:r>
          </a:p>
        </p:txBody>
      </p:sp>
      <p:sp>
        <p:nvSpPr>
          <p:cNvPr id="9" name="Text Box 8">
            <a:extLst>
              <a:ext uri="{FF2B5EF4-FFF2-40B4-BE49-F238E27FC236}">
                <a16:creationId xmlns:a16="http://schemas.microsoft.com/office/drawing/2014/main" id="{ABF3E6E5-04C2-954F-A206-5AE3A397C417}"/>
              </a:ext>
            </a:extLst>
          </p:cNvPr>
          <p:cNvSpPr txBox="1">
            <a:spLocks noChangeArrowheads="1"/>
          </p:cNvSpPr>
          <p:nvPr/>
        </p:nvSpPr>
        <p:spPr bwMode="auto">
          <a:xfrm>
            <a:off x="1731151" y="2346147"/>
            <a:ext cx="2784737" cy="369332"/>
          </a:xfrm>
          <a:prstGeom prst="rect">
            <a:avLst/>
          </a:prstGeom>
          <a:noFill/>
          <a:ln w="9525">
            <a:noFill/>
            <a:miter lim="800000"/>
            <a:headEnd/>
            <a:tailEnd/>
          </a:ln>
          <a:effectLst/>
        </p:spPr>
        <p:txBody>
          <a:bodyPr wrap="none">
            <a:spAutoFit/>
          </a:bodyPr>
          <a:lstStyle/>
          <a:p>
            <a:r>
              <a:rPr lang="en-US" altLang="zh-TW" sz="1800" dirty="0">
                <a:solidFill>
                  <a:srgbClr val="FF0000"/>
                </a:solidFill>
              </a:rPr>
              <a:t>UNION(1,2)   UNION(4,5)</a:t>
            </a:r>
          </a:p>
        </p:txBody>
      </p:sp>
      <p:sp>
        <p:nvSpPr>
          <p:cNvPr id="10" name="Text Box 9">
            <a:extLst>
              <a:ext uri="{FF2B5EF4-FFF2-40B4-BE49-F238E27FC236}">
                <a16:creationId xmlns:a16="http://schemas.microsoft.com/office/drawing/2014/main" id="{2FB98BB8-258F-B748-8EF1-2ADD68A4413B}"/>
              </a:ext>
            </a:extLst>
          </p:cNvPr>
          <p:cNvSpPr txBox="1">
            <a:spLocks noChangeArrowheads="1"/>
          </p:cNvSpPr>
          <p:nvPr/>
        </p:nvSpPr>
        <p:spPr bwMode="auto">
          <a:xfrm>
            <a:off x="3100788" y="2663835"/>
            <a:ext cx="4435227" cy="415499"/>
          </a:xfrm>
          <a:prstGeom prst="rect">
            <a:avLst/>
          </a:prstGeom>
          <a:noFill/>
          <a:ln w="9525">
            <a:noFill/>
            <a:miter lim="800000"/>
            <a:headEnd/>
            <a:tailEnd/>
          </a:ln>
          <a:effectLst/>
        </p:spPr>
        <p:txBody>
          <a:bodyPr wrap="square">
            <a:spAutoFit/>
          </a:bodyPr>
          <a:lstStyle/>
          <a:p>
            <a:r>
              <a:rPr lang="en-US" altLang="zh-TW" sz="1800" dirty="0">
                <a:solidFill>
                  <a:srgbClr val="000099"/>
                </a:solidFill>
              </a:rPr>
              <a:t>2   3         5   6      	  RANK(2)=1</a:t>
            </a:r>
          </a:p>
        </p:txBody>
      </p:sp>
      <p:sp>
        <p:nvSpPr>
          <p:cNvPr id="11" name="Line 10">
            <a:extLst>
              <a:ext uri="{FF2B5EF4-FFF2-40B4-BE49-F238E27FC236}">
                <a16:creationId xmlns:a16="http://schemas.microsoft.com/office/drawing/2014/main" id="{B3346B83-CAED-184C-A992-87706D89F1A1}"/>
              </a:ext>
            </a:extLst>
          </p:cNvPr>
          <p:cNvSpPr>
            <a:spLocks noChangeShapeType="1"/>
          </p:cNvSpPr>
          <p:nvPr/>
        </p:nvSpPr>
        <p:spPr bwMode="auto">
          <a:xfrm>
            <a:off x="3254809" y="3027586"/>
            <a:ext cx="0" cy="254151"/>
          </a:xfrm>
          <a:prstGeom prst="line">
            <a:avLst/>
          </a:prstGeom>
          <a:noFill/>
          <a:ln w="28575">
            <a:solidFill>
              <a:srgbClr val="000099"/>
            </a:solidFill>
            <a:round/>
            <a:headEnd/>
            <a:tailEnd/>
          </a:ln>
          <a:effectLst/>
        </p:spPr>
        <p:txBody>
          <a:bodyPr wrap="none"/>
          <a:lstStyle/>
          <a:p>
            <a:endParaRPr lang="zh-TW" altLang="en-US"/>
          </a:p>
        </p:txBody>
      </p:sp>
      <p:sp>
        <p:nvSpPr>
          <p:cNvPr id="12" name="Text Box 11">
            <a:extLst>
              <a:ext uri="{FF2B5EF4-FFF2-40B4-BE49-F238E27FC236}">
                <a16:creationId xmlns:a16="http://schemas.microsoft.com/office/drawing/2014/main" id="{90C110E5-CFF2-3044-8CC8-57DD7F158B96}"/>
              </a:ext>
            </a:extLst>
          </p:cNvPr>
          <p:cNvSpPr txBox="1">
            <a:spLocks noChangeArrowheads="1"/>
          </p:cNvSpPr>
          <p:nvPr/>
        </p:nvSpPr>
        <p:spPr bwMode="auto">
          <a:xfrm>
            <a:off x="3100788" y="3235675"/>
            <a:ext cx="423747" cy="305776"/>
          </a:xfrm>
          <a:prstGeom prst="rect">
            <a:avLst/>
          </a:prstGeom>
          <a:noFill/>
          <a:ln w="9525">
            <a:noFill/>
            <a:miter lim="800000"/>
            <a:headEnd/>
            <a:tailEnd/>
          </a:ln>
          <a:effectLst/>
        </p:spPr>
        <p:txBody>
          <a:bodyPr wrap="none">
            <a:spAutoFit/>
          </a:bodyPr>
          <a:lstStyle/>
          <a:p>
            <a:r>
              <a:rPr lang="en-US" altLang="zh-TW" sz="1800">
                <a:solidFill>
                  <a:srgbClr val="000099"/>
                </a:solidFill>
              </a:rPr>
              <a:t>1</a:t>
            </a:r>
          </a:p>
        </p:txBody>
      </p:sp>
      <p:sp>
        <p:nvSpPr>
          <p:cNvPr id="13" name="Line 12">
            <a:extLst>
              <a:ext uri="{FF2B5EF4-FFF2-40B4-BE49-F238E27FC236}">
                <a16:creationId xmlns:a16="http://schemas.microsoft.com/office/drawing/2014/main" id="{457D4349-0BF0-F947-AC8E-20BCA4BA47FA}"/>
              </a:ext>
            </a:extLst>
          </p:cNvPr>
          <p:cNvSpPr>
            <a:spLocks noChangeShapeType="1"/>
          </p:cNvSpPr>
          <p:nvPr/>
        </p:nvSpPr>
        <p:spPr bwMode="auto">
          <a:xfrm>
            <a:off x="4140597" y="3027586"/>
            <a:ext cx="0" cy="254151"/>
          </a:xfrm>
          <a:prstGeom prst="line">
            <a:avLst/>
          </a:prstGeom>
          <a:noFill/>
          <a:ln w="28575">
            <a:solidFill>
              <a:srgbClr val="000099"/>
            </a:solidFill>
            <a:round/>
            <a:headEnd/>
            <a:tailEnd/>
          </a:ln>
          <a:effectLst/>
        </p:spPr>
        <p:txBody>
          <a:bodyPr wrap="none"/>
          <a:lstStyle/>
          <a:p>
            <a:endParaRPr lang="zh-TW" altLang="en-US"/>
          </a:p>
        </p:txBody>
      </p:sp>
      <p:sp>
        <p:nvSpPr>
          <p:cNvPr id="14" name="Text Box 13">
            <a:extLst>
              <a:ext uri="{FF2B5EF4-FFF2-40B4-BE49-F238E27FC236}">
                <a16:creationId xmlns:a16="http://schemas.microsoft.com/office/drawing/2014/main" id="{6203C94A-C6B9-9F42-B915-19C094FDEF77}"/>
              </a:ext>
            </a:extLst>
          </p:cNvPr>
          <p:cNvSpPr txBox="1">
            <a:spLocks noChangeArrowheads="1"/>
          </p:cNvSpPr>
          <p:nvPr/>
        </p:nvSpPr>
        <p:spPr bwMode="auto">
          <a:xfrm>
            <a:off x="3928724" y="3235675"/>
            <a:ext cx="423747" cy="305776"/>
          </a:xfrm>
          <a:prstGeom prst="rect">
            <a:avLst/>
          </a:prstGeom>
          <a:noFill/>
          <a:ln w="9525">
            <a:noFill/>
            <a:miter lim="800000"/>
            <a:headEnd/>
            <a:tailEnd/>
          </a:ln>
          <a:effectLst/>
        </p:spPr>
        <p:txBody>
          <a:bodyPr wrap="none">
            <a:spAutoFit/>
          </a:bodyPr>
          <a:lstStyle/>
          <a:p>
            <a:r>
              <a:rPr lang="en-US" altLang="zh-TW" sz="1800" dirty="0">
                <a:solidFill>
                  <a:srgbClr val="000099"/>
                </a:solidFill>
              </a:rPr>
              <a:t>4</a:t>
            </a:r>
          </a:p>
        </p:txBody>
      </p:sp>
      <p:sp>
        <p:nvSpPr>
          <p:cNvPr id="15" name="Text Box 14">
            <a:extLst>
              <a:ext uri="{FF2B5EF4-FFF2-40B4-BE49-F238E27FC236}">
                <a16:creationId xmlns:a16="http://schemas.microsoft.com/office/drawing/2014/main" id="{00EC4D4D-EE4E-A748-9F77-1CE048EA7BC0}"/>
              </a:ext>
            </a:extLst>
          </p:cNvPr>
          <p:cNvSpPr txBox="1">
            <a:spLocks noChangeArrowheads="1"/>
          </p:cNvSpPr>
          <p:nvPr/>
        </p:nvSpPr>
        <p:spPr bwMode="auto">
          <a:xfrm>
            <a:off x="5049333" y="2981524"/>
            <a:ext cx="1836237" cy="305776"/>
          </a:xfrm>
          <a:prstGeom prst="rect">
            <a:avLst/>
          </a:prstGeom>
          <a:noFill/>
          <a:ln w="9525">
            <a:noFill/>
            <a:miter lim="800000"/>
            <a:headEnd/>
            <a:tailEnd/>
          </a:ln>
          <a:effectLst/>
        </p:spPr>
        <p:txBody>
          <a:bodyPr wrap="none">
            <a:spAutoFit/>
          </a:bodyPr>
          <a:lstStyle/>
          <a:p>
            <a:r>
              <a:rPr lang="en-US" altLang="zh-TW" sz="1800" dirty="0">
                <a:solidFill>
                  <a:srgbClr val="000099"/>
                </a:solidFill>
              </a:rPr>
              <a:t>RANK(5)=1</a:t>
            </a:r>
          </a:p>
        </p:txBody>
      </p:sp>
      <p:sp>
        <p:nvSpPr>
          <p:cNvPr id="16" name="Text Box 15">
            <a:extLst>
              <a:ext uri="{FF2B5EF4-FFF2-40B4-BE49-F238E27FC236}">
                <a16:creationId xmlns:a16="http://schemas.microsoft.com/office/drawing/2014/main" id="{2F59CD10-5AF2-EE46-8507-A914BF1D03F3}"/>
              </a:ext>
            </a:extLst>
          </p:cNvPr>
          <p:cNvSpPr txBox="1">
            <a:spLocks noChangeArrowheads="1"/>
          </p:cNvSpPr>
          <p:nvPr/>
        </p:nvSpPr>
        <p:spPr bwMode="auto">
          <a:xfrm>
            <a:off x="1745143" y="3553364"/>
            <a:ext cx="1388522" cy="369332"/>
          </a:xfrm>
          <a:prstGeom prst="rect">
            <a:avLst/>
          </a:prstGeom>
          <a:noFill/>
          <a:ln w="9525">
            <a:noFill/>
            <a:miter lim="800000"/>
            <a:headEnd/>
            <a:tailEnd/>
          </a:ln>
          <a:effectLst/>
        </p:spPr>
        <p:txBody>
          <a:bodyPr wrap="none">
            <a:spAutoFit/>
          </a:bodyPr>
          <a:lstStyle/>
          <a:p>
            <a:r>
              <a:rPr lang="en-US" altLang="zh-TW" sz="1800" dirty="0">
                <a:solidFill>
                  <a:srgbClr val="FF0000"/>
                </a:solidFill>
              </a:rPr>
              <a:t>UNION(1,3)</a:t>
            </a:r>
          </a:p>
        </p:txBody>
      </p:sp>
      <p:sp>
        <p:nvSpPr>
          <p:cNvPr id="17" name="Text Box 16">
            <a:extLst>
              <a:ext uri="{FF2B5EF4-FFF2-40B4-BE49-F238E27FC236}">
                <a16:creationId xmlns:a16="http://schemas.microsoft.com/office/drawing/2014/main" id="{32076BB6-0A0E-6548-90D8-0E802C486630}"/>
              </a:ext>
            </a:extLst>
          </p:cNvPr>
          <p:cNvSpPr txBox="1">
            <a:spLocks noChangeArrowheads="1"/>
          </p:cNvSpPr>
          <p:nvPr/>
        </p:nvSpPr>
        <p:spPr bwMode="auto">
          <a:xfrm>
            <a:off x="3142076" y="3871053"/>
            <a:ext cx="4108185" cy="369332"/>
          </a:xfrm>
          <a:prstGeom prst="rect">
            <a:avLst/>
          </a:prstGeom>
          <a:noFill/>
          <a:ln w="9525">
            <a:noFill/>
            <a:miter lim="800000"/>
            <a:headEnd/>
            <a:tailEnd/>
          </a:ln>
          <a:effectLst/>
        </p:spPr>
        <p:txBody>
          <a:bodyPr wrap="square">
            <a:spAutoFit/>
          </a:bodyPr>
          <a:lstStyle/>
          <a:p>
            <a:r>
              <a:rPr lang="en-US" altLang="zh-TW" sz="1800" dirty="0">
                <a:solidFill>
                  <a:srgbClr val="000099"/>
                </a:solidFill>
              </a:rPr>
              <a:t>2                    5   6      	RANK(2)=1</a:t>
            </a:r>
          </a:p>
        </p:txBody>
      </p:sp>
      <p:sp>
        <p:nvSpPr>
          <p:cNvPr id="18" name="Line 17">
            <a:extLst>
              <a:ext uri="{FF2B5EF4-FFF2-40B4-BE49-F238E27FC236}">
                <a16:creationId xmlns:a16="http://schemas.microsoft.com/office/drawing/2014/main" id="{569C39BE-05F2-4446-A35A-D31DFF498099}"/>
              </a:ext>
            </a:extLst>
          </p:cNvPr>
          <p:cNvSpPr>
            <a:spLocks noChangeShapeType="1"/>
          </p:cNvSpPr>
          <p:nvPr/>
        </p:nvSpPr>
        <p:spPr bwMode="auto">
          <a:xfrm flipH="1">
            <a:off x="2892174" y="4188742"/>
            <a:ext cx="312921" cy="254151"/>
          </a:xfrm>
          <a:prstGeom prst="line">
            <a:avLst/>
          </a:prstGeom>
          <a:noFill/>
          <a:ln w="28575">
            <a:solidFill>
              <a:srgbClr val="000099"/>
            </a:solidFill>
            <a:round/>
            <a:headEnd/>
            <a:tailEnd/>
          </a:ln>
          <a:effectLst/>
        </p:spPr>
        <p:txBody>
          <a:bodyPr wrap="none"/>
          <a:lstStyle/>
          <a:p>
            <a:endParaRPr lang="zh-TW" altLang="en-US"/>
          </a:p>
        </p:txBody>
      </p:sp>
      <p:sp>
        <p:nvSpPr>
          <p:cNvPr id="19" name="Text Box 18">
            <a:extLst>
              <a:ext uri="{FF2B5EF4-FFF2-40B4-BE49-F238E27FC236}">
                <a16:creationId xmlns:a16="http://schemas.microsoft.com/office/drawing/2014/main" id="{85B16468-A293-0D49-8843-FB5EBAB2F6C1}"/>
              </a:ext>
            </a:extLst>
          </p:cNvPr>
          <p:cNvSpPr txBox="1">
            <a:spLocks noChangeArrowheads="1"/>
          </p:cNvSpPr>
          <p:nvPr/>
        </p:nvSpPr>
        <p:spPr bwMode="auto">
          <a:xfrm>
            <a:off x="2683561" y="4442893"/>
            <a:ext cx="423747" cy="305776"/>
          </a:xfrm>
          <a:prstGeom prst="rect">
            <a:avLst/>
          </a:prstGeom>
          <a:noFill/>
          <a:ln w="9525">
            <a:noFill/>
            <a:miter lim="800000"/>
            <a:headEnd/>
            <a:tailEnd/>
          </a:ln>
          <a:effectLst/>
        </p:spPr>
        <p:txBody>
          <a:bodyPr wrap="none">
            <a:spAutoFit/>
          </a:bodyPr>
          <a:lstStyle/>
          <a:p>
            <a:r>
              <a:rPr lang="en-US" altLang="zh-TW" sz="1800">
                <a:solidFill>
                  <a:srgbClr val="000099"/>
                </a:solidFill>
              </a:rPr>
              <a:t>1</a:t>
            </a:r>
          </a:p>
        </p:txBody>
      </p:sp>
      <p:sp>
        <p:nvSpPr>
          <p:cNvPr id="20" name="Line 19">
            <a:extLst>
              <a:ext uri="{FF2B5EF4-FFF2-40B4-BE49-F238E27FC236}">
                <a16:creationId xmlns:a16="http://schemas.microsoft.com/office/drawing/2014/main" id="{913C981E-265F-FD47-B08A-A49B27B7FE3E}"/>
              </a:ext>
            </a:extLst>
          </p:cNvPr>
          <p:cNvSpPr>
            <a:spLocks noChangeShapeType="1"/>
          </p:cNvSpPr>
          <p:nvPr/>
        </p:nvSpPr>
        <p:spPr bwMode="auto">
          <a:xfrm>
            <a:off x="4450259" y="4210351"/>
            <a:ext cx="0" cy="254151"/>
          </a:xfrm>
          <a:prstGeom prst="line">
            <a:avLst/>
          </a:prstGeom>
          <a:noFill/>
          <a:ln w="28575">
            <a:solidFill>
              <a:srgbClr val="000099"/>
            </a:solidFill>
            <a:round/>
            <a:headEnd/>
            <a:tailEnd/>
          </a:ln>
          <a:effectLst/>
        </p:spPr>
        <p:txBody>
          <a:bodyPr wrap="none"/>
          <a:lstStyle/>
          <a:p>
            <a:endParaRPr lang="zh-TW" altLang="en-US"/>
          </a:p>
        </p:txBody>
      </p:sp>
      <p:sp>
        <p:nvSpPr>
          <p:cNvPr id="21" name="Text Box 20">
            <a:extLst>
              <a:ext uri="{FF2B5EF4-FFF2-40B4-BE49-F238E27FC236}">
                <a16:creationId xmlns:a16="http://schemas.microsoft.com/office/drawing/2014/main" id="{D065A3E8-A8A7-AF46-A665-7C6024AEE646}"/>
              </a:ext>
            </a:extLst>
          </p:cNvPr>
          <p:cNvSpPr txBox="1">
            <a:spLocks noChangeArrowheads="1"/>
          </p:cNvSpPr>
          <p:nvPr/>
        </p:nvSpPr>
        <p:spPr bwMode="auto">
          <a:xfrm>
            <a:off x="4288396" y="4454816"/>
            <a:ext cx="423746" cy="305776"/>
          </a:xfrm>
          <a:prstGeom prst="rect">
            <a:avLst/>
          </a:prstGeom>
          <a:noFill/>
          <a:ln w="9525">
            <a:noFill/>
            <a:miter lim="800000"/>
            <a:headEnd/>
            <a:tailEnd/>
          </a:ln>
          <a:effectLst/>
        </p:spPr>
        <p:txBody>
          <a:bodyPr wrap="none">
            <a:spAutoFit/>
          </a:bodyPr>
          <a:lstStyle/>
          <a:p>
            <a:r>
              <a:rPr lang="en-US" altLang="zh-TW" sz="1800">
                <a:solidFill>
                  <a:srgbClr val="000099"/>
                </a:solidFill>
              </a:rPr>
              <a:t>4</a:t>
            </a:r>
          </a:p>
        </p:txBody>
      </p:sp>
      <p:sp>
        <p:nvSpPr>
          <p:cNvPr id="22" name="Text Box 21">
            <a:extLst>
              <a:ext uri="{FF2B5EF4-FFF2-40B4-BE49-F238E27FC236}">
                <a16:creationId xmlns:a16="http://schemas.microsoft.com/office/drawing/2014/main" id="{AF359F58-0043-9249-8D48-ED01D7B6E993}"/>
              </a:ext>
            </a:extLst>
          </p:cNvPr>
          <p:cNvSpPr txBox="1">
            <a:spLocks noChangeArrowheads="1"/>
          </p:cNvSpPr>
          <p:nvPr/>
        </p:nvSpPr>
        <p:spPr bwMode="auto">
          <a:xfrm>
            <a:off x="5886797" y="4188742"/>
            <a:ext cx="1836235" cy="305776"/>
          </a:xfrm>
          <a:prstGeom prst="rect">
            <a:avLst/>
          </a:prstGeom>
          <a:noFill/>
          <a:ln w="9525">
            <a:noFill/>
            <a:miter lim="800000"/>
            <a:headEnd/>
            <a:tailEnd/>
          </a:ln>
          <a:effectLst/>
        </p:spPr>
        <p:txBody>
          <a:bodyPr wrap="none">
            <a:spAutoFit/>
          </a:bodyPr>
          <a:lstStyle/>
          <a:p>
            <a:r>
              <a:rPr lang="en-US" altLang="zh-TW" sz="1800" dirty="0">
                <a:solidFill>
                  <a:srgbClr val="000099"/>
                </a:solidFill>
              </a:rPr>
              <a:t>RANK(5)=1</a:t>
            </a:r>
          </a:p>
        </p:txBody>
      </p:sp>
      <p:sp>
        <p:nvSpPr>
          <p:cNvPr id="23" name="Line 22">
            <a:extLst>
              <a:ext uri="{FF2B5EF4-FFF2-40B4-BE49-F238E27FC236}">
                <a16:creationId xmlns:a16="http://schemas.microsoft.com/office/drawing/2014/main" id="{409011D4-CA6F-E44B-A698-1BE1053E4505}"/>
              </a:ext>
            </a:extLst>
          </p:cNvPr>
          <p:cNvSpPr>
            <a:spLocks noChangeShapeType="1"/>
          </p:cNvSpPr>
          <p:nvPr/>
        </p:nvSpPr>
        <p:spPr bwMode="auto">
          <a:xfrm>
            <a:off x="3518016" y="4188742"/>
            <a:ext cx="312921" cy="254151"/>
          </a:xfrm>
          <a:prstGeom prst="line">
            <a:avLst/>
          </a:prstGeom>
          <a:noFill/>
          <a:ln w="28575">
            <a:solidFill>
              <a:srgbClr val="000099"/>
            </a:solidFill>
            <a:round/>
            <a:headEnd/>
            <a:tailEnd/>
          </a:ln>
          <a:effectLst/>
        </p:spPr>
        <p:txBody>
          <a:bodyPr wrap="none"/>
          <a:lstStyle/>
          <a:p>
            <a:endParaRPr lang="zh-TW" altLang="en-US"/>
          </a:p>
        </p:txBody>
      </p:sp>
      <p:sp>
        <p:nvSpPr>
          <p:cNvPr id="24" name="Text Box 23">
            <a:extLst>
              <a:ext uri="{FF2B5EF4-FFF2-40B4-BE49-F238E27FC236}">
                <a16:creationId xmlns:a16="http://schemas.microsoft.com/office/drawing/2014/main" id="{533C9A9B-E3A5-854C-ADE7-DE72C9BF274E}"/>
              </a:ext>
            </a:extLst>
          </p:cNvPr>
          <p:cNvSpPr txBox="1">
            <a:spLocks noChangeArrowheads="1"/>
          </p:cNvSpPr>
          <p:nvPr/>
        </p:nvSpPr>
        <p:spPr bwMode="auto">
          <a:xfrm>
            <a:off x="3615804" y="4442893"/>
            <a:ext cx="423746" cy="305776"/>
          </a:xfrm>
          <a:prstGeom prst="rect">
            <a:avLst/>
          </a:prstGeom>
          <a:noFill/>
          <a:ln w="9525">
            <a:noFill/>
            <a:miter lim="800000"/>
            <a:headEnd/>
            <a:tailEnd/>
          </a:ln>
          <a:effectLst/>
        </p:spPr>
        <p:txBody>
          <a:bodyPr wrap="none">
            <a:spAutoFit/>
          </a:bodyPr>
          <a:lstStyle/>
          <a:p>
            <a:r>
              <a:rPr lang="en-US" altLang="zh-TW" sz="1800">
                <a:solidFill>
                  <a:srgbClr val="000099"/>
                </a:solidFill>
              </a:rPr>
              <a:t>3</a:t>
            </a:r>
          </a:p>
        </p:txBody>
      </p:sp>
      <p:sp>
        <p:nvSpPr>
          <p:cNvPr id="25" name="Text Box 24">
            <a:extLst>
              <a:ext uri="{FF2B5EF4-FFF2-40B4-BE49-F238E27FC236}">
                <a16:creationId xmlns:a16="http://schemas.microsoft.com/office/drawing/2014/main" id="{1908DEA7-8AEB-1042-B507-E85DE869FCA9}"/>
              </a:ext>
            </a:extLst>
          </p:cNvPr>
          <p:cNvSpPr txBox="1">
            <a:spLocks noChangeArrowheads="1"/>
          </p:cNvSpPr>
          <p:nvPr/>
        </p:nvSpPr>
        <p:spPr bwMode="auto">
          <a:xfrm>
            <a:off x="1753914" y="4899572"/>
            <a:ext cx="1388522" cy="369332"/>
          </a:xfrm>
          <a:prstGeom prst="rect">
            <a:avLst/>
          </a:prstGeom>
          <a:noFill/>
          <a:ln w="9525">
            <a:noFill/>
            <a:miter lim="800000"/>
            <a:headEnd/>
            <a:tailEnd/>
          </a:ln>
          <a:effectLst/>
        </p:spPr>
        <p:txBody>
          <a:bodyPr wrap="none">
            <a:spAutoFit/>
          </a:bodyPr>
          <a:lstStyle/>
          <a:p>
            <a:r>
              <a:rPr lang="en-US" altLang="zh-TW" sz="1800" dirty="0">
                <a:solidFill>
                  <a:srgbClr val="FF0000"/>
                </a:solidFill>
              </a:rPr>
              <a:t>UNION(5,6)</a:t>
            </a:r>
          </a:p>
        </p:txBody>
      </p:sp>
      <p:sp>
        <p:nvSpPr>
          <p:cNvPr id="26" name="Text Box 25">
            <a:extLst>
              <a:ext uri="{FF2B5EF4-FFF2-40B4-BE49-F238E27FC236}">
                <a16:creationId xmlns:a16="http://schemas.microsoft.com/office/drawing/2014/main" id="{BD53CA9A-3415-014E-BC83-F938151F9283}"/>
              </a:ext>
            </a:extLst>
          </p:cNvPr>
          <p:cNvSpPr txBox="1">
            <a:spLocks noChangeArrowheads="1"/>
          </p:cNvSpPr>
          <p:nvPr/>
        </p:nvSpPr>
        <p:spPr bwMode="auto">
          <a:xfrm>
            <a:off x="3246384" y="5217261"/>
            <a:ext cx="423746" cy="305775"/>
          </a:xfrm>
          <a:prstGeom prst="rect">
            <a:avLst/>
          </a:prstGeom>
          <a:noFill/>
          <a:ln w="9525">
            <a:noFill/>
            <a:miter lim="800000"/>
            <a:headEnd/>
            <a:tailEnd/>
          </a:ln>
          <a:effectLst/>
        </p:spPr>
        <p:txBody>
          <a:bodyPr wrap="none">
            <a:spAutoFit/>
          </a:bodyPr>
          <a:lstStyle/>
          <a:p>
            <a:r>
              <a:rPr lang="en-US" altLang="zh-TW" sz="1800">
                <a:solidFill>
                  <a:srgbClr val="000099"/>
                </a:solidFill>
              </a:rPr>
              <a:t>2</a:t>
            </a:r>
          </a:p>
        </p:txBody>
      </p:sp>
      <p:sp>
        <p:nvSpPr>
          <p:cNvPr id="27" name="Line 26">
            <a:extLst>
              <a:ext uri="{FF2B5EF4-FFF2-40B4-BE49-F238E27FC236}">
                <a16:creationId xmlns:a16="http://schemas.microsoft.com/office/drawing/2014/main" id="{189E41C0-D3AC-B643-AA24-786C7E0B056B}"/>
              </a:ext>
            </a:extLst>
          </p:cNvPr>
          <p:cNvSpPr>
            <a:spLocks noChangeShapeType="1"/>
          </p:cNvSpPr>
          <p:nvPr/>
        </p:nvSpPr>
        <p:spPr bwMode="auto">
          <a:xfrm flipH="1">
            <a:off x="2996481" y="5534950"/>
            <a:ext cx="312921" cy="254151"/>
          </a:xfrm>
          <a:prstGeom prst="line">
            <a:avLst/>
          </a:prstGeom>
          <a:noFill/>
          <a:ln w="28575">
            <a:solidFill>
              <a:srgbClr val="000099"/>
            </a:solidFill>
            <a:round/>
            <a:headEnd/>
            <a:tailEnd/>
          </a:ln>
          <a:effectLst/>
        </p:spPr>
        <p:txBody>
          <a:bodyPr wrap="none"/>
          <a:lstStyle/>
          <a:p>
            <a:endParaRPr lang="zh-TW" altLang="en-US"/>
          </a:p>
        </p:txBody>
      </p:sp>
      <p:sp>
        <p:nvSpPr>
          <p:cNvPr id="28" name="Text Box 27">
            <a:extLst>
              <a:ext uri="{FF2B5EF4-FFF2-40B4-BE49-F238E27FC236}">
                <a16:creationId xmlns:a16="http://schemas.microsoft.com/office/drawing/2014/main" id="{31144DE0-AE5B-A942-A250-1A9AD9C80E54}"/>
              </a:ext>
            </a:extLst>
          </p:cNvPr>
          <p:cNvSpPr txBox="1">
            <a:spLocks noChangeArrowheads="1"/>
          </p:cNvSpPr>
          <p:nvPr/>
        </p:nvSpPr>
        <p:spPr bwMode="auto">
          <a:xfrm>
            <a:off x="2787868" y="5789101"/>
            <a:ext cx="423747" cy="305775"/>
          </a:xfrm>
          <a:prstGeom prst="rect">
            <a:avLst/>
          </a:prstGeom>
          <a:noFill/>
          <a:ln w="9525">
            <a:noFill/>
            <a:miter lim="800000"/>
            <a:headEnd/>
            <a:tailEnd/>
          </a:ln>
          <a:effectLst/>
        </p:spPr>
        <p:txBody>
          <a:bodyPr wrap="none">
            <a:spAutoFit/>
          </a:bodyPr>
          <a:lstStyle/>
          <a:p>
            <a:r>
              <a:rPr lang="en-US" altLang="zh-TW" sz="1800">
                <a:solidFill>
                  <a:srgbClr val="000099"/>
                </a:solidFill>
              </a:rPr>
              <a:t>1</a:t>
            </a:r>
          </a:p>
        </p:txBody>
      </p:sp>
      <p:sp>
        <p:nvSpPr>
          <p:cNvPr id="29" name="Text Box 30">
            <a:extLst>
              <a:ext uri="{FF2B5EF4-FFF2-40B4-BE49-F238E27FC236}">
                <a16:creationId xmlns:a16="http://schemas.microsoft.com/office/drawing/2014/main" id="{FABA5AC7-E060-C645-8C26-63002D404A6A}"/>
              </a:ext>
            </a:extLst>
          </p:cNvPr>
          <p:cNvSpPr txBox="1">
            <a:spLocks noChangeArrowheads="1"/>
          </p:cNvSpPr>
          <p:nvPr/>
        </p:nvSpPr>
        <p:spPr bwMode="auto">
          <a:xfrm>
            <a:off x="5749750" y="5534950"/>
            <a:ext cx="1836235" cy="305775"/>
          </a:xfrm>
          <a:prstGeom prst="rect">
            <a:avLst/>
          </a:prstGeom>
          <a:noFill/>
          <a:ln w="9525">
            <a:noFill/>
            <a:miter lim="800000"/>
            <a:headEnd/>
            <a:tailEnd/>
          </a:ln>
          <a:effectLst/>
        </p:spPr>
        <p:txBody>
          <a:bodyPr wrap="none">
            <a:spAutoFit/>
          </a:bodyPr>
          <a:lstStyle/>
          <a:p>
            <a:r>
              <a:rPr lang="en-US" altLang="zh-TW" sz="1800">
                <a:solidFill>
                  <a:srgbClr val="000099"/>
                </a:solidFill>
              </a:rPr>
              <a:t>RANK(5)=1</a:t>
            </a:r>
          </a:p>
        </p:txBody>
      </p:sp>
      <p:sp>
        <p:nvSpPr>
          <p:cNvPr id="30" name="Line 31">
            <a:extLst>
              <a:ext uri="{FF2B5EF4-FFF2-40B4-BE49-F238E27FC236}">
                <a16:creationId xmlns:a16="http://schemas.microsoft.com/office/drawing/2014/main" id="{0C27FA22-7E0B-6C4D-8180-209D6AB445D5}"/>
              </a:ext>
            </a:extLst>
          </p:cNvPr>
          <p:cNvSpPr>
            <a:spLocks noChangeShapeType="1"/>
          </p:cNvSpPr>
          <p:nvPr/>
        </p:nvSpPr>
        <p:spPr bwMode="auto">
          <a:xfrm>
            <a:off x="3622323" y="5534950"/>
            <a:ext cx="312921" cy="254151"/>
          </a:xfrm>
          <a:prstGeom prst="line">
            <a:avLst/>
          </a:prstGeom>
          <a:noFill/>
          <a:ln w="28575">
            <a:solidFill>
              <a:srgbClr val="000099"/>
            </a:solidFill>
            <a:round/>
            <a:headEnd/>
            <a:tailEnd/>
          </a:ln>
          <a:effectLst/>
        </p:spPr>
        <p:txBody>
          <a:bodyPr wrap="none"/>
          <a:lstStyle/>
          <a:p>
            <a:endParaRPr lang="zh-TW" altLang="en-US"/>
          </a:p>
        </p:txBody>
      </p:sp>
      <p:sp>
        <p:nvSpPr>
          <p:cNvPr id="31" name="Text Box 32">
            <a:extLst>
              <a:ext uri="{FF2B5EF4-FFF2-40B4-BE49-F238E27FC236}">
                <a16:creationId xmlns:a16="http://schemas.microsoft.com/office/drawing/2014/main" id="{771B5ADA-AF3C-5B40-BBF5-3F6640685D51}"/>
              </a:ext>
            </a:extLst>
          </p:cNvPr>
          <p:cNvSpPr txBox="1">
            <a:spLocks noChangeArrowheads="1"/>
          </p:cNvSpPr>
          <p:nvPr/>
        </p:nvSpPr>
        <p:spPr bwMode="auto">
          <a:xfrm>
            <a:off x="3720111" y="5789101"/>
            <a:ext cx="423746" cy="305775"/>
          </a:xfrm>
          <a:prstGeom prst="rect">
            <a:avLst/>
          </a:prstGeom>
          <a:noFill/>
          <a:ln w="9525">
            <a:noFill/>
            <a:miter lim="800000"/>
            <a:headEnd/>
            <a:tailEnd/>
          </a:ln>
          <a:effectLst/>
        </p:spPr>
        <p:txBody>
          <a:bodyPr wrap="none">
            <a:spAutoFit/>
          </a:bodyPr>
          <a:lstStyle/>
          <a:p>
            <a:r>
              <a:rPr lang="en-US" altLang="zh-TW" sz="1800">
                <a:solidFill>
                  <a:srgbClr val="000099"/>
                </a:solidFill>
              </a:rPr>
              <a:t>3</a:t>
            </a:r>
          </a:p>
        </p:txBody>
      </p:sp>
      <p:sp>
        <p:nvSpPr>
          <p:cNvPr id="32" name="Text Box 33">
            <a:extLst>
              <a:ext uri="{FF2B5EF4-FFF2-40B4-BE49-F238E27FC236}">
                <a16:creationId xmlns:a16="http://schemas.microsoft.com/office/drawing/2014/main" id="{2146C022-F167-0D4A-A6AB-833532E31F29}"/>
              </a:ext>
            </a:extLst>
          </p:cNvPr>
          <p:cNvSpPr txBox="1">
            <a:spLocks noChangeArrowheads="1"/>
          </p:cNvSpPr>
          <p:nvPr/>
        </p:nvSpPr>
        <p:spPr bwMode="auto">
          <a:xfrm>
            <a:off x="4810987" y="5217261"/>
            <a:ext cx="423746" cy="305775"/>
          </a:xfrm>
          <a:prstGeom prst="rect">
            <a:avLst/>
          </a:prstGeom>
          <a:noFill/>
          <a:ln w="9525">
            <a:noFill/>
            <a:miter lim="800000"/>
            <a:headEnd/>
            <a:tailEnd/>
          </a:ln>
          <a:effectLst/>
        </p:spPr>
        <p:txBody>
          <a:bodyPr wrap="none">
            <a:spAutoFit/>
          </a:bodyPr>
          <a:lstStyle/>
          <a:p>
            <a:r>
              <a:rPr lang="en-US" altLang="zh-TW" sz="1800">
                <a:solidFill>
                  <a:srgbClr val="000099"/>
                </a:solidFill>
              </a:rPr>
              <a:t>5</a:t>
            </a:r>
          </a:p>
        </p:txBody>
      </p:sp>
      <p:sp>
        <p:nvSpPr>
          <p:cNvPr id="33" name="Line 34">
            <a:extLst>
              <a:ext uri="{FF2B5EF4-FFF2-40B4-BE49-F238E27FC236}">
                <a16:creationId xmlns:a16="http://schemas.microsoft.com/office/drawing/2014/main" id="{95A7F0C0-CA8C-6746-AA0D-27499E212DE0}"/>
              </a:ext>
            </a:extLst>
          </p:cNvPr>
          <p:cNvSpPr>
            <a:spLocks noChangeShapeType="1"/>
          </p:cNvSpPr>
          <p:nvPr/>
        </p:nvSpPr>
        <p:spPr bwMode="auto">
          <a:xfrm flipH="1">
            <a:off x="4561085" y="5534950"/>
            <a:ext cx="312921" cy="254151"/>
          </a:xfrm>
          <a:prstGeom prst="line">
            <a:avLst/>
          </a:prstGeom>
          <a:noFill/>
          <a:ln w="28575">
            <a:solidFill>
              <a:srgbClr val="000099"/>
            </a:solidFill>
            <a:round/>
            <a:headEnd/>
            <a:tailEnd/>
          </a:ln>
          <a:effectLst/>
        </p:spPr>
        <p:txBody>
          <a:bodyPr wrap="none"/>
          <a:lstStyle/>
          <a:p>
            <a:endParaRPr lang="zh-TW" altLang="en-US"/>
          </a:p>
        </p:txBody>
      </p:sp>
      <p:sp>
        <p:nvSpPr>
          <p:cNvPr id="34" name="Text Box 35">
            <a:extLst>
              <a:ext uri="{FF2B5EF4-FFF2-40B4-BE49-F238E27FC236}">
                <a16:creationId xmlns:a16="http://schemas.microsoft.com/office/drawing/2014/main" id="{5F89755E-00BB-7441-BA3C-AB4AA9729B62}"/>
              </a:ext>
            </a:extLst>
          </p:cNvPr>
          <p:cNvSpPr txBox="1">
            <a:spLocks noChangeArrowheads="1"/>
          </p:cNvSpPr>
          <p:nvPr/>
        </p:nvSpPr>
        <p:spPr bwMode="auto">
          <a:xfrm>
            <a:off x="4352471" y="5789101"/>
            <a:ext cx="423747" cy="305775"/>
          </a:xfrm>
          <a:prstGeom prst="rect">
            <a:avLst/>
          </a:prstGeom>
          <a:noFill/>
          <a:ln w="9525">
            <a:noFill/>
            <a:miter lim="800000"/>
            <a:headEnd/>
            <a:tailEnd/>
          </a:ln>
          <a:effectLst/>
        </p:spPr>
        <p:txBody>
          <a:bodyPr wrap="none">
            <a:spAutoFit/>
          </a:bodyPr>
          <a:lstStyle/>
          <a:p>
            <a:r>
              <a:rPr lang="en-US" altLang="zh-TW" sz="1800">
                <a:solidFill>
                  <a:srgbClr val="000099"/>
                </a:solidFill>
              </a:rPr>
              <a:t>4</a:t>
            </a:r>
          </a:p>
        </p:txBody>
      </p:sp>
      <p:sp>
        <p:nvSpPr>
          <p:cNvPr id="35" name="Line 37">
            <a:extLst>
              <a:ext uri="{FF2B5EF4-FFF2-40B4-BE49-F238E27FC236}">
                <a16:creationId xmlns:a16="http://schemas.microsoft.com/office/drawing/2014/main" id="{7AC15D16-D3F9-9042-9DA3-0212D773573F}"/>
              </a:ext>
            </a:extLst>
          </p:cNvPr>
          <p:cNvSpPr>
            <a:spLocks noChangeShapeType="1"/>
          </p:cNvSpPr>
          <p:nvPr/>
        </p:nvSpPr>
        <p:spPr bwMode="auto">
          <a:xfrm>
            <a:off x="5091390" y="5548598"/>
            <a:ext cx="312921" cy="254151"/>
          </a:xfrm>
          <a:prstGeom prst="line">
            <a:avLst/>
          </a:prstGeom>
          <a:noFill/>
          <a:ln w="28575">
            <a:solidFill>
              <a:srgbClr val="000099"/>
            </a:solidFill>
            <a:round/>
            <a:headEnd/>
            <a:tailEnd/>
          </a:ln>
          <a:effectLst/>
        </p:spPr>
        <p:txBody>
          <a:bodyPr wrap="none"/>
          <a:lstStyle/>
          <a:p>
            <a:endParaRPr lang="zh-TW" altLang="en-US"/>
          </a:p>
        </p:txBody>
      </p:sp>
      <p:sp>
        <p:nvSpPr>
          <p:cNvPr id="36" name="Text Box 38">
            <a:extLst>
              <a:ext uri="{FF2B5EF4-FFF2-40B4-BE49-F238E27FC236}">
                <a16:creationId xmlns:a16="http://schemas.microsoft.com/office/drawing/2014/main" id="{5604B351-9F24-9644-8904-749642DA88FC}"/>
              </a:ext>
            </a:extLst>
          </p:cNvPr>
          <p:cNvSpPr txBox="1">
            <a:spLocks noChangeArrowheads="1"/>
          </p:cNvSpPr>
          <p:nvPr/>
        </p:nvSpPr>
        <p:spPr bwMode="auto">
          <a:xfrm>
            <a:off x="5284715" y="5789101"/>
            <a:ext cx="423746" cy="305775"/>
          </a:xfrm>
          <a:prstGeom prst="rect">
            <a:avLst/>
          </a:prstGeom>
          <a:noFill/>
          <a:ln w="9525">
            <a:noFill/>
            <a:miter lim="800000"/>
            <a:headEnd/>
            <a:tailEnd/>
          </a:ln>
          <a:effectLst/>
        </p:spPr>
        <p:txBody>
          <a:bodyPr wrap="none">
            <a:spAutoFit/>
          </a:bodyPr>
          <a:lstStyle/>
          <a:p>
            <a:r>
              <a:rPr lang="en-US" altLang="zh-TW" sz="1800">
                <a:solidFill>
                  <a:srgbClr val="000099"/>
                </a:solidFill>
              </a:rPr>
              <a:t>6</a:t>
            </a:r>
          </a:p>
        </p:txBody>
      </p:sp>
      <p:sp>
        <p:nvSpPr>
          <p:cNvPr id="37" name="Text Box 39">
            <a:extLst>
              <a:ext uri="{FF2B5EF4-FFF2-40B4-BE49-F238E27FC236}">
                <a16:creationId xmlns:a16="http://schemas.microsoft.com/office/drawing/2014/main" id="{48B43754-F36E-684B-A783-E36E9FE8CFFB}"/>
              </a:ext>
            </a:extLst>
          </p:cNvPr>
          <p:cNvSpPr txBox="1">
            <a:spLocks noChangeArrowheads="1"/>
          </p:cNvSpPr>
          <p:nvPr/>
        </p:nvSpPr>
        <p:spPr bwMode="auto">
          <a:xfrm>
            <a:off x="5749405" y="5268885"/>
            <a:ext cx="1836237" cy="305776"/>
          </a:xfrm>
          <a:prstGeom prst="rect">
            <a:avLst/>
          </a:prstGeom>
          <a:noFill/>
          <a:ln w="9525">
            <a:noFill/>
            <a:miter lim="800000"/>
            <a:headEnd/>
            <a:tailEnd/>
          </a:ln>
          <a:effectLst/>
        </p:spPr>
        <p:txBody>
          <a:bodyPr wrap="none">
            <a:spAutoFit/>
          </a:bodyPr>
          <a:lstStyle/>
          <a:p>
            <a:r>
              <a:rPr lang="en-US" altLang="zh-TW" sz="1800" dirty="0">
                <a:solidFill>
                  <a:srgbClr val="000099"/>
                </a:solidFill>
              </a:rPr>
              <a:t>RANK(2)=1</a:t>
            </a:r>
          </a:p>
        </p:txBody>
      </p:sp>
    </p:spTree>
    <p:extLst>
      <p:ext uri="{BB962C8B-B14F-4D97-AF65-F5344CB8AC3E}">
        <p14:creationId xmlns:p14="http://schemas.microsoft.com/office/powerpoint/2010/main" val="2824987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fade">
                                      <p:cBhvr>
                                        <p:cTn id="56" dur="500"/>
                                        <p:tgtEl>
                                          <p:spTgt spid="2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fade">
                                      <p:cBhvr>
                                        <p:cTn id="62" dur="500"/>
                                        <p:tgtEl>
                                          <p:spTgt spid="24"/>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500"/>
                                        <p:tgtEl>
                                          <p:spTgt spid="25"/>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6"/>
                                        </p:tgtEl>
                                        <p:attrNameLst>
                                          <p:attrName>style.visibility</p:attrName>
                                        </p:attrNameLst>
                                      </p:cBhvr>
                                      <p:to>
                                        <p:strVal val="visible"/>
                                      </p:to>
                                    </p:set>
                                    <p:animEffect transition="in" filter="fade">
                                      <p:cBhvr>
                                        <p:cTn id="70" dur="500"/>
                                        <p:tgtEl>
                                          <p:spTgt spid="26"/>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fade">
                                      <p:cBhvr>
                                        <p:cTn id="73" dur="500"/>
                                        <p:tgtEl>
                                          <p:spTgt spid="2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8"/>
                                        </p:tgtEl>
                                        <p:attrNameLst>
                                          <p:attrName>style.visibility</p:attrName>
                                        </p:attrNameLst>
                                      </p:cBhvr>
                                      <p:to>
                                        <p:strVal val="visible"/>
                                      </p:to>
                                    </p:set>
                                    <p:animEffect transition="in" filter="fade">
                                      <p:cBhvr>
                                        <p:cTn id="76" dur="500"/>
                                        <p:tgtEl>
                                          <p:spTgt spid="2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9"/>
                                        </p:tgtEl>
                                        <p:attrNameLst>
                                          <p:attrName>style.visibility</p:attrName>
                                        </p:attrNameLst>
                                      </p:cBhvr>
                                      <p:to>
                                        <p:strVal val="visible"/>
                                      </p:to>
                                    </p:set>
                                    <p:animEffect transition="in" filter="fade">
                                      <p:cBhvr>
                                        <p:cTn id="79" dur="500"/>
                                        <p:tgtEl>
                                          <p:spTgt spid="29"/>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0"/>
                                        </p:tgtEl>
                                        <p:attrNameLst>
                                          <p:attrName>style.visibility</p:attrName>
                                        </p:attrNameLst>
                                      </p:cBhvr>
                                      <p:to>
                                        <p:strVal val="visible"/>
                                      </p:to>
                                    </p:set>
                                    <p:animEffect transition="in" filter="fade">
                                      <p:cBhvr>
                                        <p:cTn id="82" dur="500"/>
                                        <p:tgtEl>
                                          <p:spTgt spid="30"/>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31"/>
                                        </p:tgtEl>
                                        <p:attrNameLst>
                                          <p:attrName>style.visibility</p:attrName>
                                        </p:attrNameLst>
                                      </p:cBhvr>
                                      <p:to>
                                        <p:strVal val="visible"/>
                                      </p:to>
                                    </p:set>
                                    <p:animEffect transition="in" filter="fade">
                                      <p:cBhvr>
                                        <p:cTn id="85" dur="500"/>
                                        <p:tgtEl>
                                          <p:spTgt spid="31"/>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32"/>
                                        </p:tgtEl>
                                        <p:attrNameLst>
                                          <p:attrName>style.visibility</p:attrName>
                                        </p:attrNameLst>
                                      </p:cBhvr>
                                      <p:to>
                                        <p:strVal val="visible"/>
                                      </p:to>
                                    </p:set>
                                    <p:animEffect transition="in" filter="fade">
                                      <p:cBhvr>
                                        <p:cTn id="88" dur="500"/>
                                        <p:tgtEl>
                                          <p:spTgt spid="32"/>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33"/>
                                        </p:tgtEl>
                                        <p:attrNameLst>
                                          <p:attrName>style.visibility</p:attrName>
                                        </p:attrNameLst>
                                      </p:cBhvr>
                                      <p:to>
                                        <p:strVal val="visible"/>
                                      </p:to>
                                    </p:set>
                                    <p:animEffect transition="in" filter="fade">
                                      <p:cBhvr>
                                        <p:cTn id="91" dur="500"/>
                                        <p:tgtEl>
                                          <p:spTgt spid="33"/>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4"/>
                                        </p:tgtEl>
                                        <p:attrNameLst>
                                          <p:attrName>style.visibility</p:attrName>
                                        </p:attrNameLst>
                                      </p:cBhvr>
                                      <p:to>
                                        <p:strVal val="visible"/>
                                      </p:to>
                                    </p:set>
                                    <p:animEffect transition="in" filter="fade">
                                      <p:cBhvr>
                                        <p:cTn id="94" dur="500"/>
                                        <p:tgtEl>
                                          <p:spTgt spid="34"/>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35"/>
                                        </p:tgtEl>
                                        <p:attrNameLst>
                                          <p:attrName>style.visibility</p:attrName>
                                        </p:attrNameLst>
                                      </p:cBhvr>
                                      <p:to>
                                        <p:strVal val="visible"/>
                                      </p:to>
                                    </p:set>
                                    <p:animEffect transition="in" filter="fade">
                                      <p:cBhvr>
                                        <p:cTn id="97" dur="500"/>
                                        <p:tgtEl>
                                          <p:spTgt spid="35"/>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36"/>
                                        </p:tgtEl>
                                        <p:attrNameLst>
                                          <p:attrName>style.visibility</p:attrName>
                                        </p:attrNameLst>
                                      </p:cBhvr>
                                      <p:to>
                                        <p:strVal val="visible"/>
                                      </p:to>
                                    </p:set>
                                    <p:animEffect transition="in" filter="fade">
                                      <p:cBhvr>
                                        <p:cTn id="100" dur="500"/>
                                        <p:tgtEl>
                                          <p:spTgt spid="36"/>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37"/>
                                        </p:tgtEl>
                                        <p:attrNameLst>
                                          <p:attrName>style.visibility</p:attrName>
                                        </p:attrNameLst>
                                      </p:cBhvr>
                                      <p:to>
                                        <p:strVal val="visible"/>
                                      </p:to>
                                    </p:set>
                                    <p:animEffect transition="in" filter="fade">
                                      <p:cBhvr>
                                        <p:cTn id="10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animBg="1"/>
      <p:bldP spid="12" grpId="0"/>
      <p:bldP spid="13" grpId="0" animBg="1"/>
      <p:bldP spid="14" grpId="0"/>
      <p:bldP spid="15" grpId="0"/>
      <p:bldP spid="16" grpId="0"/>
      <p:bldP spid="17" grpId="0"/>
      <p:bldP spid="18" grpId="0" animBg="1"/>
      <p:bldP spid="19" grpId="0"/>
      <p:bldP spid="20" grpId="0" animBg="1"/>
      <p:bldP spid="21" grpId="0"/>
      <p:bldP spid="22" grpId="0"/>
      <p:bldP spid="23" grpId="0" animBg="1"/>
      <p:bldP spid="24" grpId="0"/>
      <p:bldP spid="25" grpId="0"/>
      <p:bldP spid="26" grpId="0"/>
      <p:bldP spid="27" grpId="0" animBg="1"/>
      <p:bldP spid="28" grpId="0"/>
      <p:bldP spid="29" grpId="0"/>
      <p:bldP spid="30" grpId="0" animBg="1"/>
      <p:bldP spid="31" grpId="0"/>
      <p:bldP spid="32" grpId="0"/>
      <p:bldP spid="33" grpId="0" animBg="1"/>
      <p:bldP spid="34" grpId="0"/>
      <p:bldP spid="35" grpId="0" animBg="1"/>
      <p:bldP spid="36" grpId="0"/>
      <p:bldP spid="3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CA6FAA7-1C48-3149-B4C2-2B32E9F39331}"/>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59F37E61-C05F-E34B-9A99-398E42C4FB3D}"/>
              </a:ext>
            </a:extLst>
          </p:cNvPr>
          <p:cNvSpPr>
            <a:spLocks noGrp="1"/>
          </p:cNvSpPr>
          <p:nvPr>
            <p:ph type="title"/>
          </p:nvPr>
        </p:nvSpPr>
        <p:spPr/>
        <p:txBody>
          <a:bodyPr/>
          <a:lstStyle/>
          <a:p>
            <a:r>
              <a:rPr lang="en-US" dirty="0"/>
              <a:t>Path Compression</a:t>
            </a:r>
          </a:p>
        </p:txBody>
      </p:sp>
      <p:sp>
        <p:nvSpPr>
          <p:cNvPr id="5" name="Text Box 23">
            <a:extLst>
              <a:ext uri="{FF2B5EF4-FFF2-40B4-BE49-F238E27FC236}">
                <a16:creationId xmlns:a16="http://schemas.microsoft.com/office/drawing/2014/main" id="{A43103FF-CD07-E64E-86A9-B1AB4AE4696A}"/>
              </a:ext>
            </a:extLst>
          </p:cNvPr>
          <p:cNvSpPr txBox="1">
            <a:spLocks noChangeArrowheads="1"/>
          </p:cNvSpPr>
          <p:nvPr/>
        </p:nvSpPr>
        <p:spPr bwMode="auto">
          <a:xfrm>
            <a:off x="2404765" y="1524019"/>
            <a:ext cx="1381125" cy="366712"/>
          </a:xfrm>
          <a:prstGeom prst="rect">
            <a:avLst/>
          </a:prstGeom>
          <a:noFill/>
          <a:ln w="9525">
            <a:noFill/>
            <a:miter lim="800000"/>
            <a:headEnd/>
            <a:tailEnd/>
          </a:ln>
          <a:effectLst/>
        </p:spPr>
        <p:txBody>
          <a:bodyPr wrap="none">
            <a:spAutoFit/>
          </a:bodyPr>
          <a:lstStyle/>
          <a:p>
            <a:r>
              <a:rPr lang="en-US" altLang="zh-TW" sz="1800" dirty="0">
                <a:solidFill>
                  <a:srgbClr val="000099"/>
                </a:solidFill>
              </a:rPr>
              <a:t>UNION(4,3)</a:t>
            </a:r>
          </a:p>
        </p:txBody>
      </p:sp>
      <p:sp>
        <p:nvSpPr>
          <p:cNvPr id="6" name="Text Box 24">
            <a:extLst>
              <a:ext uri="{FF2B5EF4-FFF2-40B4-BE49-F238E27FC236}">
                <a16:creationId xmlns:a16="http://schemas.microsoft.com/office/drawing/2014/main" id="{693C9CB3-01DA-4D48-8499-C969BCF43F69}"/>
              </a:ext>
            </a:extLst>
          </p:cNvPr>
          <p:cNvSpPr txBox="1">
            <a:spLocks noChangeArrowheads="1"/>
          </p:cNvSpPr>
          <p:nvPr/>
        </p:nvSpPr>
        <p:spPr bwMode="auto">
          <a:xfrm>
            <a:off x="3395365" y="1981219"/>
            <a:ext cx="309562" cy="366712"/>
          </a:xfrm>
          <a:prstGeom prst="rect">
            <a:avLst/>
          </a:prstGeom>
          <a:noFill/>
          <a:ln w="9525">
            <a:noFill/>
            <a:miter lim="800000"/>
            <a:headEnd/>
            <a:tailEnd/>
          </a:ln>
          <a:effectLst/>
        </p:spPr>
        <p:txBody>
          <a:bodyPr wrap="none">
            <a:spAutoFit/>
          </a:bodyPr>
          <a:lstStyle/>
          <a:p>
            <a:r>
              <a:rPr lang="en-US" altLang="zh-TW" sz="1800">
                <a:solidFill>
                  <a:srgbClr val="000099"/>
                </a:solidFill>
              </a:rPr>
              <a:t>2</a:t>
            </a:r>
          </a:p>
        </p:txBody>
      </p:sp>
      <p:sp>
        <p:nvSpPr>
          <p:cNvPr id="7" name="Line 25">
            <a:extLst>
              <a:ext uri="{FF2B5EF4-FFF2-40B4-BE49-F238E27FC236}">
                <a16:creationId xmlns:a16="http://schemas.microsoft.com/office/drawing/2014/main" id="{9D809C3E-DF29-AB4E-9C38-AAA1D33F0579}"/>
              </a:ext>
            </a:extLst>
          </p:cNvPr>
          <p:cNvSpPr>
            <a:spLocks noChangeShapeType="1"/>
          </p:cNvSpPr>
          <p:nvPr/>
        </p:nvSpPr>
        <p:spPr bwMode="auto">
          <a:xfrm flipH="1">
            <a:off x="3212802" y="2362219"/>
            <a:ext cx="228600" cy="304800"/>
          </a:xfrm>
          <a:prstGeom prst="line">
            <a:avLst/>
          </a:prstGeom>
          <a:noFill/>
          <a:ln w="28575">
            <a:solidFill>
              <a:srgbClr val="000099"/>
            </a:solidFill>
            <a:round/>
            <a:headEnd/>
            <a:tailEnd/>
          </a:ln>
          <a:effectLst/>
        </p:spPr>
        <p:txBody>
          <a:bodyPr wrap="none"/>
          <a:lstStyle/>
          <a:p>
            <a:endParaRPr lang="zh-TW" altLang="en-US"/>
          </a:p>
        </p:txBody>
      </p:sp>
      <p:sp>
        <p:nvSpPr>
          <p:cNvPr id="8" name="Text Box 26">
            <a:extLst>
              <a:ext uri="{FF2B5EF4-FFF2-40B4-BE49-F238E27FC236}">
                <a16:creationId xmlns:a16="http://schemas.microsoft.com/office/drawing/2014/main" id="{8F83774B-BCAE-E34B-A9C6-54C1790CC42B}"/>
              </a:ext>
            </a:extLst>
          </p:cNvPr>
          <p:cNvSpPr txBox="1">
            <a:spLocks noChangeArrowheads="1"/>
          </p:cNvSpPr>
          <p:nvPr/>
        </p:nvSpPr>
        <p:spPr bwMode="auto">
          <a:xfrm>
            <a:off x="3060402" y="2667019"/>
            <a:ext cx="309563" cy="366712"/>
          </a:xfrm>
          <a:prstGeom prst="rect">
            <a:avLst/>
          </a:prstGeom>
          <a:noFill/>
          <a:ln w="9525">
            <a:noFill/>
            <a:miter lim="800000"/>
            <a:headEnd/>
            <a:tailEnd/>
          </a:ln>
          <a:effectLst/>
        </p:spPr>
        <p:txBody>
          <a:bodyPr wrap="none">
            <a:spAutoFit/>
          </a:bodyPr>
          <a:lstStyle/>
          <a:p>
            <a:r>
              <a:rPr lang="en-US" altLang="zh-TW" sz="1800">
                <a:solidFill>
                  <a:srgbClr val="000099"/>
                </a:solidFill>
              </a:rPr>
              <a:t>1</a:t>
            </a:r>
          </a:p>
        </p:txBody>
      </p:sp>
      <p:sp>
        <p:nvSpPr>
          <p:cNvPr id="9" name="Text Box 27">
            <a:extLst>
              <a:ext uri="{FF2B5EF4-FFF2-40B4-BE49-F238E27FC236}">
                <a16:creationId xmlns:a16="http://schemas.microsoft.com/office/drawing/2014/main" id="{FF9C4355-B1BE-2449-AB65-600DBEA2A424}"/>
              </a:ext>
            </a:extLst>
          </p:cNvPr>
          <p:cNvSpPr txBox="1">
            <a:spLocks noChangeArrowheads="1"/>
          </p:cNvSpPr>
          <p:nvPr/>
        </p:nvSpPr>
        <p:spPr bwMode="auto">
          <a:xfrm>
            <a:off x="5224165" y="2362219"/>
            <a:ext cx="1341437" cy="366712"/>
          </a:xfrm>
          <a:prstGeom prst="rect">
            <a:avLst/>
          </a:prstGeom>
          <a:noFill/>
          <a:ln w="9525">
            <a:noFill/>
            <a:miter lim="800000"/>
            <a:headEnd/>
            <a:tailEnd/>
          </a:ln>
          <a:effectLst/>
        </p:spPr>
        <p:txBody>
          <a:bodyPr wrap="none">
            <a:spAutoFit/>
          </a:bodyPr>
          <a:lstStyle/>
          <a:p>
            <a:r>
              <a:rPr lang="en-US" altLang="zh-TW" sz="1800">
                <a:solidFill>
                  <a:srgbClr val="000099"/>
                </a:solidFill>
              </a:rPr>
              <a:t>RANK(5)=1</a:t>
            </a:r>
          </a:p>
        </p:txBody>
      </p:sp>
      <p:sp>
        <p:nvSpPr>
          <p:cNvPr id="10" name="Line 28">
            <a:extLst>
              <a:ext uri="{FF2B5EF4-FFF2-40B4-BE49-F238E27FC236}">
                <a16:creationId xmlns:a16="http://schemas.microsoft.com/office/drawing/2014/main" id="{159327D1-4276-084A-B03D-343EAEBB3E5C}"/>
              </a:ext>
            </a:extLst>
          </p:cNvPr>
          <p:cNvSpPr>
            <a:spLocks noChangeShapeType="1"/>
          </p:cNvSpPr>
          <p:nvPr/>
        </p:nvSpPr>
        <p:spPr bwMode="auto">
          <a:xfrm>
            <a:off x="3670002" y="2362219"/>
            <a:ext cx="228600" cy="304800"/>
          </a:xfrm>
          <a:prstGeom prst="line">
            <a:avLst/>
          </a:prstGeom>
          <a:noFill/>
          <a:ln w="28575">
            <a:solidFill>
              <a:srgbClr val="000099"/>
            </a:solidFill>
            <a:round/>
            <a:headEnd/>
            <a:tailEnd/>
          </a:ln>
          <a:effectLst/>
        </p:spPr>
        <p:txBody>
          <a:bodyPr wrap="none"/>
          <a:lstStyle/>
          <a:p>
            <a:endParaRPr lang="zh-TW" altLang="en-US"/>
          </a:p>
        </p:txBody>
      </p:sp>
      <p:sp>
        <p:nvSpPr>
          <p:cNvPr id="11" name="Text Box 29">
            <a:extLst>
              <a:ext uri="{FF2B5EF4-FFF2-40B4-BE49-F238E27FC236}">
                <a16:creationId xmlns:a16="http://schemas.microsoft.com/office/drawing/2014/main" id="{F07FECFA-10BD-C94C-83D5-C870329B5377}"/>
              </a:ext>
            </a:extLst>
          </p:cNvPr>
          <p:cNvSpPr txBox="1">
            <a:spLocks noChangeArrowheads="1"/>
          </p:cNvSpPr>
          <p:nvPr/>
        </p:nvSpPr>
        <p:spPr bwMode="auto">
          <a:xfrm>
            <a:off x="3741440" y="2667019"/>
            <a:ext cx="309562" cy="366712"/>
          </a:xfrm>
          <a:prstGeom prst="rect">
            <a:avLst/>
          </a:prstGeom>
          <a:noFill/>
          <a:ln w="9525">
            <a:noFill/>
            <a:miter lim="800000"/>
            <a:headEnd/>
            <a:tailEnd/>
          </a:ln>
          <a:effectLst/>
        </p:spPr>
        <p:txBody>
          <a:bodyPr wrap="none">
            <a:spAutoFit/>
          </a:bodyPr>
          <a:lstStyle/>
          <a:p>
            <a:r>
              <a:rPr lang="en-US" altLang="zh-TW" sz="1800">
                <a:solidFill>
                  <a:srgbClr val="000099"/>
                </a:solidFill>
              </a:rPr>
              <a:t>5</a:t>
            </a:r>
          </a:p>
        </p:txBody>
      </p:sp>
      <p:sp>
        <p:nvSpPr>
          <p:cNvPr id="12" name="Text Box 32">
            <a:extLst>
              <a:ext uri="{FF2B5EF4-FFF2-40B4-BE49-F238E27FC236}">
                <a16:creationId xmlns:a16="http://schemas.microsoft.com/office/drawing/2014/main" id="{48688C06-6EEF-1145-A3EC-A7531F14ACD3}"/>
              </a:ext>
            </a:extLst>
          </p:cNvPr>
          <p:cNvSpPr txBox="1">
            <a:spLocks noChangeArrowheads="1"/>
          </p:cNvSpPr>
          <p:nvPr/>
        </p:nvSpPr>
        <p:spPr bwMode="auto">
          <a:xfrm>
            <a:off x="3741440" y="3352819"/>
            <a:ext cx="309562" cy="366712"/>
          </a:xfrm>
          <a:prstGeom prst="rect">
            <a:avLst/>
          </a:prstGeom>
          <a:noFill/>
          <a:ln w="9525">
            <a:noFill/>
            <a:miter lim="800000"/>
            <a:headEnd/>
            <a:tailEnd/>
          </a:ln>
          <a:effectLst/>
        </p:spPr>
        <p:txBody>
          <a:bodyPr wrap="none">
            <a:spAutoFit/>
          </a:bodyPr>
          <a:lstStyle/>
          <a:p>
            <a:r>
              <a:rPr lang="en-US" altLang="zh-TW" sz="1800">
                <a:solidFill>
                  <a:srgbClr val="000099"/>
                </a:solidFill>
              </a:rPr>
              <a:t>4</a:t>
            </a:r>
          </a:p>
        </p:txBody>
      </p:sp>
      <p:sp>
        <p:nvSpPr>
          <p:cNvPr id="13" name="Line 33">
            <a:extLst>
              <a:ext uri="{FF2B5EF4-FFF2-40B4-BE49-F238E27FC236}">
                <a16:creationId xmlns:a16="http://schemas.microsoft.com/office/drawing/2014/main" id="{89404CAF-13B1-2A4C-8297-616F9B128361}"/>
              </a:ext>
            </a:extLst>
          </p:cNvPr>
          <p:cNvSpPr>
            <a:spLocks noChangeShapeType="1"/>
          </p:cNvSpPr>
          <p:nvPr/>
        </p:nvSpPr>
        <p:spPr bwMode="auto">
          <a:xfrm>
            <a:off x="4051002" y="3033731"/>
            <a:ext cx="228600" cy="304800"/>
          </a:xfrm>
          <a:prstGeom prst="line">
            <a:avLst/>
          </a:prstGeom>
          <a:noFill/>
          <a:ln w="28575">
            <a:solidFill>
              <a:srgbClr val="000099"/>
            </a:solidFill>
            <a:round/>
            <a:headEnd/>
            <a:tailEnd/>
          </a:ln>
          <a:effectLst/>
        </p:spPr>
        <p:txBody>
          <a:bodyPr wrap="none"/>
          <a:lstStyle/>
          <a:p>
            <a:endParaRPr lang="zh-TW" altLang="en-US"/>
          </a:p>
        </p:txBody>
      </p:sp>
      <p:sp>
        <p:nvSpPr>
          <p:cNvPr id="14" name="Text Box 34">
            <a:extLst>
              <a:ext uri="{FF2B5EF4-FFF2-40B4-BE49-F238E27FC236}">
                <a16:creationId xmlns:a16="http://schemas.microsoft.com/office/drawing/2014/main" id="{503BA0CE-20B5-934C-8717-78B2D5B3D254}"/>
              </a:ext>
            </a:extLst>
          </p:cNvPr>
          <p:cNvSpPr txBox="1">
            <a:spLocks noChangeArrowheads="1"/>
          </p:cNvSpPr>
          <p:nvPr/>
        </p:nvSpPr>
        <p:spPr bwMode="auto">
          <a:xfrm>
            <a:off x="4122440" y="3338531"/>
            <a:ext cx="309562" cy="366713"/>
          </a:xfrm>
          <a:prstGeom prst="rect">
            <a:avLst/>
          </a:prstGeom>
          <a:noFill/>
          <a:ln w="9525">
            <a:noFill/>
            <a:miter lim="800000"/>
            <a:headEnd/>
            <a:tailEnd/>
          </a:ln>
          <a:effectLst/>
        </p:spPr>
        <p:txBody>
          <a:bodyPr wrap="none">
            <a:spAutoFit/>
          </a:bodyPr>
          <a:lstStyle/>
          <a:p>
            <a:r>
              <a:rPr lang="en-US" altLang="zh-TW" sz="1800">
                <a:solidFill>
                  <a:srgbClr val="000099"/>
                </a:solidFill>
              </a:rPr>
              <a:t>6</a:t>
            </a:r>
          </a:p>
        </p:txBody>
      </p:sp>
      <p:sp>
        <p:nvSpPr>
          <p:cNvPr id="15" name="Text Box 35">
            <a:extLst>
              <a:ext uri="{FF2B5EF4-FFF2-40B4-BE49-F238E27FC236}">
                <a16:creationId xmlns:a16="http://schemas.microsoft.com/office/drawing/2014/main" id="{5681E7BD-A2FD-7C4B-A4C2-106837844791}"/>
              </a:ext>
            </a:extLst>
          </p:cNvPr>
          <p:cNvSpPr txBox="1">
            <a:spLocks noChangeArrowheads="1"/>
          </p:cNvSpPr>
          <p:nvPr/>
        </p:nvSpPr>
        <p:spPr bwMode="auto">
          <a:xfrm>
            <a:off x="5224165" y="2043131"/>
            <a:ext cx="1341437" cy="366713"/>
          </a:xfrm>
          <a:prstGeom prst="rect">
            <a:avLst/>
          </a:prstGeom>
          <a:noFill/>
          <a:ln w="9525">
            <a:noFill/>
            <a:miter lim="800000"/>
            <a:headEnd/>
            <a:tailEnd/>
          </a:ln>
          <a:effectLst/>
        </p:spPr>
        <p:txBody>
          <a:bodyPr wrap="none">
            <a:spAutoFit/>
          </a:bodyPr>
          <a:lstStyle/>
          <a:p>
            <a:r>
              <a:rPr lang="en-US" altLang="zh-TW" sz="1800">
                <a:solidFill>
                  <a:srgbClr val="000099"/>
                </a:solidFill>
              </a:rPr>
              <a:t>RANK(2)=2</a:t>
            </a:r>
          </a:p>
        </p:txBody>
      </p:sp>
      <p:sp>
        <p:nvSpPr>
          <p:cNvPr id="16" name="Line 37">
            <a:extLst>
              <a:ext uri="{FF2B5EF4-FFF2-40B4-BE49-F238E27FC236}">
                <a16:creationId xmlns:a16="http://schemas.microsoft.com/office/drawing/2014/main" id="{C4D809A8-7713-B34B-B820-0BA4C829FF60}"/>
              </a:ext>
            </a:extLst>
          </p:cNvPr>
          <p:cNvSpPr>
            <a:spLocks noChangeShapeType="1"/>
          </p:cNvSpPr>
          <p:nvPr/>
        </p:nvSpPr>
        <p:spPr bwMode="auto">
          <a:xfrm>
            <a:off x="3543002" y="2362219"/>
            <a:ext cx="0" cy="304800"/>
          </a:xfrm>
          <a:prstGeom prst="line">
            <a:avLst/>
          </a:prstGeom>
          <a:noFill/>
          <a:ln w="28575">
            <a:solidFill>
              <a:srgbClr val="000099"/>
            </a:solidFill>
            <a:round/>
            <a:headEnd/>
            <a:tailEnd/>
          </a:ln>
          <a:effectLst/>
        </p:spPr>
        <p:txBody>
          <a:bodyPr wrap="none"/>
          <a:lstStyle/>
          <a:p>
            <a:endParaRPr lang="zh-TW" altLang="en-US"/>
          </a:p>
        </p:txBody>
      </p:sp>
      <p:sp>
        <p:nvSpPr>
          <p:cNvPr id="17" name="Text Box 38">
            <a:extLst>
              <a:ext uri="{FF2B5EF4-FFF2-40B4-BE49-F238E27FC236}">
                <a16:creationId xmlns:a16="http://schemas.microsoft.com/office/drawing/2014/main" id="{F8ADD227-78E4-C049-BFBF-2CD2325CF3D2}"/>
              </a:ext>
            </a:extLst>
          </p:cNvPr>
          <p:cNvSpPr txBox="1">
            <a:spLocks noChangeArrowheads="1"/>
          </p:cNvSpPr>
          <p:nvPr/>
        </p:nvSpPr>
        <p:spPr bwMode="auto">
          <a:xfrm>
            <a:off x="3365202" y="2667019"/>
            <a:ext cx="309563" cy="366712"/>
          </a:xfrm>
          <a:prstGeom prst="rect">
            <a:avLst/>
          </a:prstGeom>
          <a:noFill/>
          <a:ln w="9525">
            <a:noFill/>
            <a:miter lim="800000"/>
            <a:headEnd/>
            <a:tailEnd/>
          </a:ln>
          <a:effectLst/>
        </p:spPr>
        <p:txBody>
          <a:bodyPr wrap="none">
            <a:spAutoFit/>
          </a:bodyPr>
          <a:lstStyle/>
          <a:p>
            <a:r>
              <a:rPr lang="en-US" altLang="zh-TW" sz="1800">
                <a:solidFill>
                  <a:srgbClr val="000099"/>
                </a:solidFill>
              </a:rPr>
              <a:t>3</a:t>
            </a:r>
          </a:p>
        </p:txBody>
      </p:sp>
      <p:sp>
        <p:nvSpPr>
          <p:cNvPr id="18" name="Line 39">
            <a:extLst>
              <a:ext uri="{FF2B5EF4-FFF2-40B4-BE49-F238E27FC236}">
                <a16:creationId xmlns:a16="http://schemas.microsoft.com/office/drawing/2014/main" id="{A27DFAC8-91DA-0A41-A260-3FE19C64C7AC}"/>
              </a:ext>
            </a:extLst>
          </p:cNvPr>
          <p:cNvSpPr>
            <a:spLocks noChangeShapeType="1"/>
          </p:cNvSpPr>
          <p:nvPr/>
        </p:nvSpPr>
        <p:spPr bwMode="auto">
          <a:xfrm>
            <a:off x="3898602" y="3033731"/>
            <a:ext cx="0" cy="304800"/>
          </a:xfrm>
          <a:prstGeom prst="line">
            <a:avLst/>
          </a:prstGeom>
          <a:noFill/>
          <a:ln w="28575">
            <a:solidFill>
              <a:srgbClr val="000099"/>
            </a:solidFill>
            <a:round/>
            <a:headEnd/>
            <a:tailEnd/>
          </a:ln>
          <a:effectLst/>
        </p:spPr>
        <p:txBody>
          <a:bodyPr wrap="none"/>
          <a:lstStyle/>
          <a:p>
            <a:endParaRPr lang="zh-TW" altLang="en-US"/>
          </a:p>
        </p:txBody>
      </p:sp>
      <p:sp>
        <p:nvSpPr>
          <p:cNvPr id="19" name="Text Box 40">
            <a:extLst>
              <a:ext uri="{FF2B5EF4-FFF2-40B4-BE49-F238E27FC236}">
                <a16:creationId xmlns:a16="http://schemas.microsoft.com/office/drawing/2014/main" id="{110009BE-9B76-BF4F-B91A-89EDF15B957B}"/>
              </a:ext>
            </a:extLst>
          </p:cNvPr>
          <p:cNvSpPr txBox="1">
            <a:spLocks noChangeArrowheads="1"/>
          </p:cNvSpPr>
          <p:nvPr/>
        </p:nvSpPr>
        <p:spPr bwMode="auto">
          <a:xfrm>
            <a:off x="2450802" y="3962419"/>
            <a:ext cx="3757610" cy="646331"/>
          </a:xfrm>
          <a:prstGeom prst="rect">
            <a:avLst/>
          </a:prstGeom>
          <a:noFill/>
          <a:ln w="9525">
            <a:noFill/>
            <a:miter lim="800000"/>
            <a:headEnd/>
            <a:tailEnd/>
          </a:ln>
          <a:effectLst/>
        </p:spPr>
        <p:txBody>
          <a:bodyPr wrap="square">
            <a:spAutoFit/>
          </a:bodyPr>
          <a:lstStyle/>
          <a:p>
            <a:r>
              <a:rPr lang="en-US" altLang="zh-TW" sz="1800" dirty="0">
                <a:solidFill>
                  <a:srgbClr val="000099"/>
                </a:solidFill>
              </a:rPr>
              <a:t>FIND(4)</a:t>
            </a:r>
            <a:r>
              <a:rPr lang="en-US" altLang="zh-TW" dirty="0">
                <a:solidFill>
                  <a:srgbClr val="000099"/>
                </a:solidFill>
              </a:rPr>
              <a:t>            (path compression)</a:t>
            </a:r>
          </a:p>
          <a:p>
            <a:endParaRPr lang="en-US" altLang="zh-TW" sz="1800" dirty="0">
              <a:solidFill>
                <a:srgbClr val="000099"/>
              </a:solidFill>
            </a:endParaRPr>
          </a:p>
        </p:txBody>
      </p:sp>
      <p:sp>
        <p:nvSpPr>
          <p:cNvPr id="20" name="Text Box 41">
            <a:extLst>
              <a:ext uri="{FF2B5EF4-FFF2-40B4-BE49-F238E27FC236}">
                <a16:creationId xmlns:a16="http://schemas.microsoft.com/office/drawing/2014/main" id="{3CD4E75B-0BB7-334D-BAE0-5AC21AD0D326}"/>
              </a:ext>
            </a:extLst>
          </p:cNvPr>
          <p:cNvSpPr txBox="1">
            <a:spLocks noChangeArrowheads="1"/>
          </p:cNvSpPr>
          <p:nvPr/>
        </p:nvSpPr>
        <p:spPr bwMode="auto">
          <a:xfrm>
            <a:off x="3441402" y="4419619"/>
            <a:ext cx="309563" cy="366712"/>
          </a:xfrm>
          <a:prstGeom prst="rect">
            <a:avLst/>
          </a:prstGeom>
          <a:noFill/>
          <a:ln w="9525">
            <a:noFill/>
            <a:miter lim="800000"/>
            <a:headEnd/>
            <a:tailEnd/>
          </a:ln>
          <a:effectLst/>
        </p:spPr>
        <p:txBody>
          <a:bodyPr wrap="none">
            <a:spAutoFit/>
          </a:bodyPr>
          <a:lstStyle/>
          <a:p>
            <a:r>
              <a:rPr lang="en-US" altLang="zh-TW" sz="1800">
                <a:solidFill>
                  <a:srgbClr val="000099"/>
                </a:solidFill>
              </a:rPr>
              <a:t>2</a:t>
            </a:r>
          </a:p>
        </p:txBody>
      </p:sp>
      <p:sp>
        <p:nvSpPr>
          <p:cNvPr id="21" name="Line 42">
            <a:extLst>
              <a:ext uri="{FF2B5EF4-FFF2-40B4-BE49-F238E27FC236}">
                <a16:creationId xmlns:a16="http://schemas.microsoft.com/office/drawing/2014/main" id="{6BA6EE59-0ED3-7341-AFF7-90D521782D51}"/>
              </a:ext>
            </a:extLst>
          </p:cNvPr>
          <p:cNvSpPr>
            <a:spLocks noChangeShapeType="1"/>
          </p:cNvSpPr>
          <p:nvPr/>
        </p:nvSpPr>
        <p:spPr bwMode="auto">
          <a:xfrm flipH="1">
            <a:off x="3258840" y="4800619"/>
            <a:ext cx="228600" cy="304800"/>
          </a:xfrm>
          <a:prstGeom prst="line">
            <a:avLst/>
          </a:prstGeom>
          <a:noFill/>
          <a:ln w="28575">
            <a:solidFill>
              <a:srgbClr val="000099"/>
            </a:solidFill>
            <a:round/>
            <a:headEnd/>
            <a:tailEnd/>
          </a:ln>
          <a:effectLst/>
        </p:spPr>
        <p:txBody>
          <a:bodyPr wrap="none"/>
          <a:lstStyle/>
          <a:p>
            <a:endParaRPr lang="zh-TW" altLang="en-US"/>
          </a:p>
        </p:txBody>
      </p:sp>
      <p:sp>
        <p:nvSpPr>
          <p:cNvPr id="22" name="Text Box 43">
            <a:extLst>
              <a:ext uri="{FF2B5EF4-FFF2-40B4-BE49-F238E27FC236}">
                <a16:creationId xmlns:a16="http://schemas.microsoft.com/office/drawing/2014/main" id="{F0947F3B-C6F6-FC45-B4EC-8C7048CD6328}"/>
              </a:ext>
            </a:extLst>
          </p:cNvPr>
          <p:cNvSpPr txBox="1">
            <a:spLocks noChangeArrowheads="1"/>
          </p:cNvSpPr>
          <p:nvPr/>
        </p:nvSpPr>
        <p:spPr bwMode="auto">
          <a:xfrm>
            <a:off x="3106440" y="5105419"/>
            <a:ext cx="309562" cy="366712"/>
          </a:xfrm>
          <a:prstGeom prst="rect">
            <a:avLst/>
          </a:prstGeom>
          <a:noFill/>
          <a:ln w="9525">
            <a:noFill/>
            <a:miter lim="800000"/>
            <a:headEnd/>
            <a:tailEnd/>
          </a:ln>
          <a:effectLst/>
        </p:spPr>
        <p:txBody>
          <a:bodyPr wrap="none">
            <a:spAutoFit/>
          </a:bodyPr>
          <a:lstStyle/>
          <a:p>
            <a:r>
              <a:rPr lang="en-US" altLang="zh-TW" sz="1800">
                <a:solidFill>
                  <a:srgbClr val="000099"/>
                </a:solidFill>
              </a:rPr>
              <a:t>1</a:t>
            </a:r>
          </a:p>
        </p:txBody>
      </p:sp>
      <p:sp>
        <p:nvSpPr>
          <p:cNvPr id="23" name="Line 45">
            <a:extLst>
              <a:ext uri="{FF2B5EF4-FFF2-40B4-BE49-F238E27FC236}">
                <a16:creationId xmlns:a16="http://schemas.microsoft.com/office/drawing/2014/main" id="{DCFBA433-01AF-3D48-BD08-14BD83A48ED8}"/>
              </a:ext>
            </a:extLst>
          </p:cNvPr>
          <p:cNvSpPr>
            <a:spLocks noChangeShapeType="1"/>
          </p:cNvSpPr>
          <p:nvPr/>
        </p:nvSpPr>
        <p:spPr bwMode="auto">
          <a:xfrm>
            <a:off x="3716040" y="4800619"/>
            <a:ext cx="228600" cy="304800"/>
          </a:xfrm>
          <a:prstGeom prst="line">
            <a:avLst/>
          </a:prstGeom>
          <a:noFill/>
          <a:ln w="28575">
            <a:solidFill>
              <a:srgbClr val="000099"/>
            </a:solidFill>
            <a:round/>
            <a:headEnd/>
            <a:tailEnd/>
          </a:ln>
          <a:effectLst/>
        </p:spPr>
        <p:txBody>
          <a:bodyPr wrap="none"/>
          <a:lstStyle/>
          <a:p>
            <a:endParaRPr lang="zh-TW" altLang="en-US"/>
          </a:p>
        </p:txBody>
      </p:sp>
      <p:sp>
        <p:nvSpPr>
          <p:cNvPr id="24" name="Text Box 46">
            <a:extLst>
              <a:ext uri="{FF2B5EF4-FFF2-40B4-BE49-F238E27FC236}">
                <a16:creationId xmlns:a16="http://schemas.microsoft.com/office/drawing/2014/main" id="{FCB53FAA-427F-6442-A1DF-EB6F3C7BC2FC}"/>
              </a:ext>
            </a:extLst>
          </p:cNvPr>
          <p:cNvSpPr txBox="1">
            <a:spLocks noChangeArrowheads="1"/>
          </p:cNvSpPr>
          <p:nvPr/>
        </p:nvSpPr>
        <p:spPr bwMode="auto">
          <a:xfrm>
            <a:off x="3787477" y="5105419"/>
            <a:ext cx="309563" cy="366712"/>
          </a:xfrm>
          <a:prstGeom prst="rect">
            <a:avLst/>
          </a:prstGeom>
          <a:noFill/>
          <a:ln w="9525">
            <a:noFill/>
            <a:miter lim="800000"/>
            <a:headEnd/>
            <a:tailEnd/>
          </a:ln>
          <a:effectLst/>
        </p:spPr>
        <p:txBody>
          <a:bodyPr wrap="none">
            <a:spAutoFit/>
          </a:bodyPr>
          <a:lstStyle/>
          <a:p>
            <a:r>
              <a:rPr lang="en-US" altLang="zh-TW" sz="1800">
                <a:solidFill>
                  <a:srgbClr val="000099"/>
                </a:solidFill>
              </a:rPr>
              <a:t>5</a:t>
            </a:r>
          </a:p>
        </p:txBody>
      </p:sp>
      <p:sp>
        <p:nvSpPr>
          <p:cNvPr id="25" name="Text Box 47">
            <a:extLst>
              <a:ext uri="{FF2B5EF4-FFF2-40B4-BE49-F238E27FC236}">
                <a16:creationId xmlns:a16="http://schemas.microsoft.com/office/drawing/2014/main" id="{4DF90CE2-4C16-6445-B5A6-8F050C82DE07}"/>
              </a:ext>
            </a:extLst>
          </p:cNvPr>
          <p:cNvSpPr txBox="1">
            <a:spLocks noChangeArrowheads="1"/>
          </p:cNvSpPr>
          <p:nvPr/>
        </p:nvSpPr>
        <p:spPr bwMode="auto">
          <a:xfrm>
            <a:off x="4203402" y="5091131"/>
            <a:ext cx="309563" cy="366713"/>
          </a:xfrm>
          <a:prstGeom prst="rect">
            <a:avLst/>
          </a:prstGeom>
          <a:noFill/>
          <a:ln w="9525">
            <a:noFill/>
            <a:miter lim="800000"/>
            <a:headEnd/>
            <a:tailEnd/>
          </a:ln>
          <a:effectLst/>
        </p:spPr>
        <p:txBody>
          <a:bodyPr wrap="none">
            <a:spAutoFit/>
          </a:bodyPr>
          <a:lstStyle/>
          <a:p>
            <a:r>
              <a:rPr lang="en-US" altLang="zh-TW" sz="1800" dirty="0">
                <a:solidFill>
                  <a:srgbClr val="000099"/>
                </a:solidFill>
              </a:rPr>
              <a:t>4</a:t>
            </a:r>
          </a:p>
        </p:txBody>
      </p:sp>
      <p:sp>
        <p:nvSpPr>
          <p:cNvPr id="26" name="Line 48">
            <a:extLst>
              <a:ext uri="{FF2B5EF4-FFF2-40B4-BE49-F238E27FC236}">
                <a16:creationId xmlns:a16="http://schemas.microsoft.com/office/drawing/2014/main" id="{9D5518AA-5E7C-BB42-ADD7-4498C3371755}"/>
              </a:ext>
            </a:extLst>
          </p:cNvPr>
          <p:cNvSpPr>
            <a:spLocks noChangeShapeType="1"/>
          </p:cNvSpPr>
          <p:nvPr/>
        </p:nvSpPr>
        <p:spPr bwMode="auto">
          <a:xfrm>
            <a:off x="4097040" y="5472131"/>
            <a:ext cx="228600" cy="304800"/>
          </a:xfrm>
          <a:prstGeom prst="line">
            <a:avLst/>
          </a:prstGeom>
          <a:noFill/>
          <a:ln w="28575">
            <a:solidFill>
              <a:srgbClr val="000099"/>
            </a:solidFill>
            <a:round/>
            <a:headEnd/>
            <a:tailEnd/>
          </a:ln>
          <a:effectLst/>
        </p:spPr>
        <p:txBody>
          <a:bodyPr wrap="none"/>
          <a:lstStyle/>
          <a:p>
            <a:endParaRPr lang="zh-TW" altLang="en-US"/>
          </a:p>
        </p:txBody>
      </p:sp>
      <p:sp>
        <p:nvSpPr>
          <p:cNvPr id="27" name="Text Box 49">
            <a:extLst>
              <a:ext uri="{FF2B5EF4-FFF2-40B4-BE49-F238E27FC236}">
                <a16:creationId xmlns:a16="http://schemas.microsoft.com/office/drawing/2014/main" id="{B642AD37-D004-BB48-A102-8D2650F6F024}"/>
              </a:ext>
            </a:extLst>
          </p:cNvPr>
          <p:cNvSpPr txBox="1">
            <a:spLocks noChangeArrowheads="1"/>
          </p:cNvSpPr>
          <p:nvPr/>
        </p:nvSpPr>
        <p:spPr bwMode="auto">
          <a:xfrm>
            <a:off x="4168477" y="5776931"/>
            <a:ext cx="309563" cy="366713"/>
          </a:xfrm>
          <a:prstGeom prst="rect">
            <a:avLst/>
          </a:prstGeom>
          <a:noFill/>
          <a:ln w="9525">
            <a:noFill/>
            <a:miter lim="800000"/>
            <a:headEnd/>
            <a:tailEnd/>
          </a:ln>
          <a:effectLst/>
        </p:spPr>
        <p:txBody>
          <a:bodyPr wrap="none">
            <a:spAutoFit/>
          </a:bodyPr>
          <a:lstStyle/>
          <a:p>
            <a:r>
              <a:rPr lang="en-US" altLang="zh-TW" sz="1800">
                <a:solidFill>
                  <a:srgbClr val="000099"/>
                </a:solidFill>
              </a:rPr>
              <a:t>6</a:t>
            </a:r>
          </a:p>
        </p:txBody>
      </p:sp>
      <p:sp>
        <p:nvSpPr>
          <p:cNvPr id="28" name="Line 51">
            <a:extLst>
              <a:ext uri="{FF2B5EF4-FFF2-40B4-BE49-F238E27FC236}">
                <a16:creationId xmlns:a16="http://schemas.microsoft.com/office/drawing/2014/main" id="{FE892582-C858-E349-9B7A-6F01D40195CD}"/>
              </a:ext>
            </a:extLst>
          </p:cNvPr>
          <p:cNvSpPr>
            <a:spLocks noChangeShapeType="1"/>
          </p:cNvSpPr>
          <p:nvPr/>
        </p:nvSpPr>
        <p:spPr bwMode="auto">
          <a:xfrm>
            <a:off x="3589040" y="4800619"/>
            <a:ext cx="0" cy="304800"/>
          </a:xfrm>
          <a:prstGeom prst="line">
            <a:avLst/>
          </a:prstGeom>
          <a:noFill/>
          <a:ln w="28575">
            <a:solidFill>
              <a:srgbClr val="000099"/>
            </a:solidFill>
            <a:round/>
            <a:headEnd/>
            <a:tailEnd/>
          </a:ln>
          <a:effectLst/>
        </p:spPr>
        <p:txBody>
          <a:bodyPr wrap="none"/>
          <a:lstStyle/>
          <a:p>
            <a:endParaRPr lang="zh-TW" altLang="en-US"/>
          </a:p>
        </p:txBody>
      </p:sp>
      <p:sp>
        <p:nvSpPr>
          <p:cNvPr id="29" name="Text Box 52">
            <a:extLst>
              <a:ext uri="{FF2B5EF4-FFF2-40B4-BE49-F238E27FC236}">
                <a16:creationId xmlns:a16="http://schemas.microsoft.com/office/drawing/2014/main" id="{EE844C87-3E80-934B-8A5D-23686F890500}"/>
              </a:ext>
            </a:extLst>
          </p:cNvPr>
          <p:cNvSpPr txBox="1">
            <a:spLocks noChangeArrowheads="1"/>
          </p:cNvSpPr>
          <p:nvPr/>
        </p:nvSpPr>
        <p:spPr bwMode="auto">
          <a:xfrm>
            <a:off x="3411240" y="5105419"/>
            <a:ext cx="309562" cy="366712"/>
          </a:xfrm>
          <a:prstGeom prst="rect">
            <a:avLst/>
          </a:prstGeom>
          <a:noFill/>
          <a:ln w="9525">
            <a:noFill/>
            <a:miter lim="800000"/>
            <a:headEnd/>
            <a:tailEnd/>
          </a:ln>
          <a:effectLst/>
        </p:spPr>
        <p:txBody>
          <a:bodyPr wrap="none">
            <a:spAutoFit/>
          </a:bodyPr>
          <a:lstStyle/>
          <a:p>
            <a:r>
              <a:rPr lang="en-US" altLang="zh-TW" sz="1800">
                <a:solidFill>
                  <a:srgbClr val="000099"/>
                </a:solidFill>
              </a:rPr>
              <a:t>3</a:t>
            </a:r>
          </a:p>
        </p:txBody>
      </p:sp>
      <p:sp>
        <p:nvSpPr>
          <p:cNvPr id="30" name="Line 45">
            <a:extLst>
              <a:ext uri="{FF2B5EF4-FFF2-40B4-BE49-F238E27FC236}">
                <a16:creationId xmlns:a16="http://schemas.microsoft.com/office/drawing/2014/main" id="{8B7207A3-73D0-9445-AEB8-05DE805E3D03}"/>
              </a:ext>
            </a:extLst>
          </p:cNvPr>
          <p:cNvSpPr>
            <a:spLocks noChangeShapeType="1"/>
          </p:cNvSpPr>
          <p:nvPr/>
        </p:nvSpPr>
        <p:spPr bwMode="auto">
          <a:xfrm>
            <a:off x="3850958" y="4786322"/>
            <a:ext cx="500066" cy="376238"/>
          </a:xfrm>
          <a:prstGeom prst="line">
            <a:avLst/>
          </a:prstGeom>
          <a:noFill/>
          <a:ln w="28575">
            <a:solidFill>
              <a:srgbClr val="FF0000"/>
            </a:solidFill>
            <a:round/>
            <a:headEnd/>
            <a:tailEnd/>
          </a:ln>
          <a:effectLst/>
        </p:spPr>
        <p:txBody>
          <a:bodyPr wrap="none"/>
          <a:lstStyle/>
          <a:p>
            <a:endParaRPr lang="zh-TW" altLang="en-US"/>
          </a:p>
        </p:txBody>
      </p:sp>
    </p:spTree>
    <p:extLst>
      <p:ext uri="{BB962C8B-B14F-4D97-AF65-F5344CB8AC3E}">
        <p14:creationId xmlns:p14="http://schemas.microsoft.com/office/powerpoint/2010/main" val="822256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500"/>
                                        <p:tgtEl>
                                          <p:spTgt spid="1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500"/>
                                        <p:tgtEl>
                                          <p:spTgt spid="2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500"/>
                                        <p:tgtEl>
                                          <p:spTgt spid="2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fade">
                                      <p:cBhvr>
                                        <p:cTn id="66" dur="500"/>
                                        <p:tgtEl>
                                          <p:spTgt spid="24"/>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5"/>
                                        </p:tgtEl>
                                        <p:attrNameLst>
                                          <p:attrName>style.visibility</p:attrName>
                                        </p:attrNameLst>
                                      </p:cBhvr>
                                      <p:to>
                                        <p:strVal val="visible"/>
                                      </p:to>
                                    </p:set>
                                    <p:animEffect transition="in" filter="fade">
                                      <p:cBhvr>
                                        <p:cTn id="69" dur="500"/>
                                        <p:tgtEl>
                                          <p:spTgt spid="25"/>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6"/>
                                        </p:tgtEl>
                                        <p:attrNameLst>
                                          <p:attrName>style.visibility</p:attrName>
                                        </p:attrNameLst>
                                      </p:cBhvr>
                                      <p:to>
                                        <p:strVal val="visible"/>
                                      </p:to>
                                    </p:set>
                                    <p:animEffect transition="in" filter="fade">
                                      <p:cBhvr>
                                        <p:cTn id="72" dur="500"/>
                                        <p:tgtEl>
                                          <p:spTgt spid="2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500"/>
                                        <p:tgtEl>
                                          <p:spTgt spid="2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8"/>
                                        </p:tgtEl>
                                        <p:attrNameLst>
                                          <p:attrName>style.visibility</p:attrName>
                                        </p:attrNameLst>
                                      </p:cBhvr>
                                      <p:to>
                                        <p:strVal val="visible"/>
                                      </p:to>
                                    </p:set>
                                    <p:animEffect transition="in" filter="fade">
                                      <p:cBhvr>
                                        <p:cTn id="78" dur="500"/>
                                        <p:tgtEl>
                                          <p:spTgt spid="28"/>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9"/>
                                        </p:tgtEl>
                                        <p:attrNameLst>
                                          <p:attrName>style.visibility</p:attrName>
                                        </p:attrNameLst>
                                      </p:cBhvr>
                                      <p:to>
                                        <p:strVal val="visible"/>
                                      </p:to>
                                    </p:set>
                                    <p:animEffect transition="in" filter="fade">
                                      <p:cBhvr>
                                        <p:cTn id="81" dur="500"/>
                                        <p:tgtEl>
                                          <p:spTgt spid="29"/>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30"/>
                                        </p:tgtEl>
                                        <p:attrNameLst>
                                          <p:attrName>style.visibility</p:attrName>
                                        </p:attrNameLst>
                                      </p:cBhvr>
                                      <p:to>
                                        <p:strVal val="visible"/>
                                      </p:to>
                                    </p:set>
                                    <p:animEffect transition="in" filter="fade">
                                      <p:cBhvr>
                                        <p:cTn id="8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animBg="1"/>
      <p:bldP spid="8" grpId="0"/>
      <p:bldP spid="9" grpId="0"/>
      <p:bldP spid="10" grpId="0" animBg="1"/>
      <p:bldP spid="11" grpId="0"/>
      <p:bldP spid="12" grpId="0"/>
      <p:bldP spid="13" grpId="0" animBg="1"/>
      <p:bldP spid="14" grpId="0"/>
      <p:bldP spid="15" grpId="0"/>
      <p:bldP spid="16" grpId="0" animBg="1"/>
      <p:bldP spid="17" grpId="0"/>
      <p:bldP spid="18" grpId="0" animBg="1"/>
      <p:bldP spid="19" grpId="0"/>
      <p:bldP spid="20" grpId="0"/>
      <p:bldP spid="21" grpId="0" animBg="1"/>
      <p:bldP spid="22" grpId="0"/>
      <p:bldP spid="23" grpId="0" animBg="1"/>
      <p:bldP spid="24" grpId="0"/>
      <p:bldP spid="25" grpId="0"/>
      <p:bldP spid="26" grpId="0" animBg="1"/>
      <p:bldP spid="27" grpId="0"/>
      <p:bldP spid="28" grpId="0" animBg="1"/>
      <p:bldP spid="29" grpId="0"/>
      <p:bldP spid="3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A00C71E-101E-684C-9CE3-3CF1BB6ACB12}"/>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E08F1873-CBF8-C349-A736-10811231D419}"/>
              </a:ext>
            </a:extLst>
          </p:cNvPr>
          <p:cNvSpPr>
            <a:spLocks noGrp="1"/>
          </p:cNvSpPr>
          <p:nvPr>
            <p:ph type="title"/>
          </p:nvPr>
        </p:nvSpPr>
        <p:spPr/>
        <p:txBody>
          <a:bodyPr/>
          <a:lstStyle/>
          <a:p>
            <a:r>
              <a:rPr lang="en-US" dirty="0"/>
              <a:t>Path Compression</a:t>
            </a:r>
          </a:p>
        </p:txBody>
      </p:sp>
      <p:sp>
        <p:nvSpPr>
          <p:cNvPr id="5" name="Text Box 55">
            <a:extLst>
              <a:ext uri="{FF2B5EF4-FFF2-40B4-BE49-F238E27FC236}">
                <a16:creationId xmlns:a16="http://schemas.microsoft.com/office/drawing/2014/main" id="{11C932AD-4F91-614C-A52A-719CBE37750E}"/>
              </a:ext>
            </a:extLst>
          </p:cNvPr>
          <p:cNvSpPr txBox="1">
            <a:spLocks noChangeArrowheads="1"/>
          </p:cNvSpPr>
          <p:nvPr/>
        </p:nvSpPr>
        <p:spPr bwMode="auto">
          <a:xfrm>
            <a:off x="3121038" y="1928802"/>
            <a:ext cx="2474913" cy="366713"/>
          </a:xfrm>
          <a:prstGeom prst="rect">
            <a:avLst/>
          </a:prstGeom>
          <a:noFill/>
          <a:ln w="9525">
            <a:noFill/>
            <a:miter lim="800000"/>
            <a:headEnd/>
            <a:tailEnd/>
          </a:ln>
          <a:effectLst/>
        </p:spPr>
        <p:txBody>
          <a:bodyPr wrap="none">
            <a:spAutoFit/>
          </a:bodyPr>
          <a:lstStyle/>
          <a:p>
            <a:r>
              <a:rPr lang="en-US" altLang="zh-TW" sz="1800">
                <a:solidFill>
                  <a:srgbClr val="000099"/>
                </a:solidFill>
              </a:rPr>
              <a:t>FIND(3)      no change</a:t>
            </a:r>
          </a:p>
        </p:txBody>
      </p:sp>
      <p:sp>
        <p:nvSpPr>
          <p:cNvPr id="6" name="Text Box 56">
            <a:extLst>
              <a:ext uri="{FF2B5EF4-FFF2-40B4-BE49-F238E27FC236}">
                <a16:creationId xmlns:a16="http://schemas.microsoft.com/office/drawing/2014/main" id="{CCE44E79-B7BF-C747-917C-803878763085}"/>
              </a:ext>
            </a:extLst>
          </p:cNvPr>
          <p:cNvSpPr txBox="1">
            <a:spLocks noChangeArrowheads="1"/>
          </p:cNvSpPr>
          <p:nvPr/>
        </p:nvSpPr>
        <p:spPr bwMode="auto">
          <a:xfrm>
            <a:off x="3099098" y="2995619"/>
            <a:ext cx="3379788" cy="366713"/>
          </a:xfrm>
          <a:prstGeom prst="rect">
            <a:avLst/>
          </a:prstGeom>
          <a:noFill/>
          <a:ln w="9525">
            <a:noFill/>
            <a:miter lim="800000"/>
            <a:headEnd/>
            <a:tailEnd/>
          </a:ln>
          <a:effectLst/>
        </p:spPr>
        <p:txBody>
          <a:bodyPr wrap="none">
            <a:spAutoFit/>
          </a:bodyPr>
          <a:lstStyle/>
          <a:p>
            <a:r>
              <a:rPr lang="en-US" altLang="zh-TW" sz="1800" dirty="0">
                <a:solidFill>
                  <a:srgbClr val="000099"/>
                </a:solidFill>
              </a:rPr>
              <a:t>FIND(6)      (path compression)</a:t>
            </a:r>
          </a:p>
        </p:txBody>
      </p:sp>
      <p:sp>
        <p:nvSpPr>
          <p:cNvPr id="7" name="Text Box 57">
            <a:extLst>
              <a:ext uri="{FF2B5EF4-FFF2-40B4-BE49-F238E27FC236}">
                <a16:creationId xmlns:a16="http://schemas.microsoft.com/office/drawing/2014/main" id="{0F818BCA-3EBD-DE4A-B6B8-4B014F9D4074}"/>
              </a:ext>
            </a:extLst>
          </p:cNvPr>
          <p:cNvSpPr txBox="1">
            <a:spLocks noChangeArrowheads="1"/>
          </p:cNvSpPr>
          <p:nvPr/>
        </p:nvSpPr>
        <p:spPr bwMode="auto">
          <a:xfrm>
            <a:off x="4043661" y="3376619"/>
            <a:ext cx="309562" cy="366713"/>
          </a:xfrm>
          <a:prstGeom prst="rect">
            <a:avLst/>
          </a:prstGeom>
          <a:noFill/>
          <a:ln w="9525">
            <a:noFill/>
            <a:miter lim="800000"/>
            <a:headEnd/>
            <a:tailEnd/>
          </a:ln>
          <a:effectLst/>
        </p:spPr>
        <p:txBody>
          <a:bodyPr wrap="none">
            <a:spAutoFit/>
          </a:bodyPr>
          <a:lstStyle/>
          <a:p>
            <a:r>
              <a:rPr lang="en-US" altLang="zh-TW" sz="1800">
                <a:solidFill>
                  <a:srgbClr val="000099"/>
                </a:solidFill>
              </a:rPr>
              <a:t>2</a:t>
            </a:r>
          </a:p>
        </p:txBody>
      </p:sp>
      <p:sp>
        <p:nvSpPr>
          <p:cNvPr id="8" name="Line 58">
            <a:extLst>
              <a:ext uri="{FF2B5EF4-FFF2-40B4-BE49-F238E27FC236}">
                <a16:creationId xmlns:a16="http://schemas.microsoft.com/office/drawing/2014/main" id="{072FBF98-95C0-6B4F-AF94-A95BD5BCECC0}"/>
              </a:ext>
            </a:extLst>
          </p:cNvPr>
          <p:cNvSpPr>
            <a:spLocks noChangeShapeType="1"/>
          </p:cNvSpPr>
          <p:nvPr/>
        </p:nvSpPr>
        <p:spPr bwMode="auto">
          <a:xfrm flipH="1">
            <a:off x="3861098" y="3757619"/>
            <a:ext cx="228600" cy="304800"/>
          </a:xfrm>
          <a:prstGeom prst="line">
            <a:avLst/>
          </a:prstGeom>
          <a:noFill/>
          <a:ln w="28575">
            <a:solidFill>
              <a:srgbClr val="000099"/>
            </a:solidFill>
            <a:round/>
            <a:headEnd/>
            <a:tailEnd/>
          </a:ln>
          <a:effectLst/>
        </p:spPr>
        <p:txBody>
          <a:bodyPr wrap="none"/>
          <a:lstStyle/>
          <a:p>
            <a:endParaRPr lang="zh-TW" altLang="en-US"/>
          </a:p>
        </p:txBody>
      </p:sp>
      <p:sp>
        <p:nvSpPr>
          <p:cNvPr id="9" name="Text Box 59">
            <a:extLst>
              <a:ext uri="{FF2B5EF4-FFF2-40B4-BE49-F238E27FC236}">
                <a16:creationId xmlns:a16="http://schemas.microsoft.com/office/drawing/2014/main" id="{DE0745C1-F611-1D45-BB28-DEF4E0335F4E}"/>
              </a:ext>
            </a:extLst>
          </p:cNvPr>
          <p:cNvSpPr txBox="1">
            <a:spLocks noChangeArrowheads="1"/>
          </p:cNvSpPr>
          <p:nvPr/>
        </p:nvSpPr>
        <p:spPr bwMode="auto">
          <a:xfrm>
            <a:off x="3708698" y="4062419"/>
            <a:ext cx="309563" cy="366713"/>
          </a:xfrm>
          <a:prstGeom prst="rect">
            <a:avLst/>
          </a:prstGeom>
          <a:noFill/>
          <a:ln w="9525">
            <a:noFill/>
            <a:miter lim="800000"/>
            <a:headEnd/>
            <a:tailEnd/>
          </a:ln>
          <a:effectLst/>
        </p:spPr>
        <p:txBody>
          <a:bodyPr wrap="none">
            <a:spAutoFit/>
          </a:bodyPr>
          <a:lstStyle/>
          <a:p>
            <a:r>
              <a:rPr lang="en-US" altLang="zh-TW" sz="1800">
                <a:solidFill>
                  <a:srgbClr val="000099"/>
                </a:solidFill>
              </a:rPr>
              <a:t>1</a:t>
            </a:r>
          </a:p>
        </p:txBody>
      </p:sp>
      <p:sp>
        <p:nvSpPr>
          <p:cNvPr id="10" name="Line 60">
            <a:extLst>
              <a:ext uri="{FF2B5EF4-FFF2-40B4-BE49-F238E27FC236}">
                <a16:creationId xmlns:a16="http://schemas.microsoft.com/office/drawing/2014/main" id="{C61DA3E2-B506-3145-B249-E759D9C3B223}"/>
              </a:ext>
            </a:extLst>
          </p:cNvPr>
          <p:cNvSpPr>
            <a:spLocks noChangeShapeType="1"/>
          </p:cNvSpPr>
          <p:nvPr/>
        </p:nvSpPr>
        <p:spPr bwMode="auto">
          <a:xfrm>
            <a:off x="4318298" y="3757619"/>
            <a:ext cx="228600" cy="304800"/>
          </a:xfrm>
          <a:prstGeom prst="line">
            <a:avLst/>
          </a:prstGeom>
          <a:noFill/>
          <a:ln w="28575">
            <a:solidFill>
              <a:srgbClr val="000099"/>
            </a:solidFill>
            <a:round/>
            <a:headEnd/>
            <a:tailEnd/>
          </a:ln>
          <a:effectLst/>
        </p:spPr>
        <p:txBody>
          <a:bodyPr wrap="none"/>
          <a:lstStyle/>
          <a:p>
            <a:endParaRPr lang="zh-TW" altLang="en-US"/>
          </a:p>
        </p:txBody>
      </p:sp>
      <p:sp>
        <p:nvSpPr>
          <p:cNvPr id="11" name="Text Box 61">
            <a:extLst>
              <a:ext uri="{FF2B5EF4-FFF2-40B4-BE49-F238E27FC236}">
                <a16:creationId xmlns:a16="http://schemas.microsoft.com/office/drawing/2014/main" id="{359308D2-3FC1-BA49-9A84-A6AC7658FFAB}"/>
              </a:ext>
            </a:extLst>
          </p:cNvPr>
          <p:cNvSpPr txBox="1">
            <a:spLocks noChangeArrowheads="1"/>
          </p:cNvSpPr>
          <p:nvPr/>
        </p:nvSpPr>
        <p:spPr bwMode="auto">
          <a:xfrm>
            <a:off x="4389736" y="4062419"/>
            <a:ext cx="309562" cy="366713"/>
          </a:xfrm>
          <a:prstGeom prst="rect">
            <a:avLst/>
          </a:prstGeom>
          <a:noFill/>
          <a:ln w="9525">
            <a:noFill/>
            <a:miter lim="800000"/>
            <a:headEnd/>
            <a:tailEnd/>
          </a:ln>
          <a:effectLst/>
        </p:spPr>
        <p:txBody>
          <a:bodyPr wrap="none">
            <a:spAutoFit/>
          </a:bodyPr>
          <a:lstStyle/>
          <a:p>
            <a:r>
              <a:rPr lang="en-US" altLang="zh-TW" sz="1800">
                <a:solidFill>
                  <a:srgbClr val="000099"/>
                </a:solidFill>
              </a:rPr>
              <a:t>5</a:t>
            </a:r>
          </a:p>
        </p:txBody>
      </p:sp>
      <p:sp>
        <p:nvSpPr>
          <p:cNvPr id="12" name="Text Box 62">
            <a:extLst>
              <a:ext uri="{FF2B5EF4-FFF2-40B4-BE49-F238E27FC236}">
                <a16:creationId xmlns:a16="http://schemas.microsoft.com/office/drawing/2014/main" id="{CCD0F719-BBAA-714B-BD55-76F611E53463}"/>
              </a:ext>
            </a:extLst>
          </p:cNvPr>
          <p:cNvSpPr txBox="1">
            <a:spLocks noChangeArrowheads="1"/>
          </p:cNvSpPr>
          <p:nvPr/>
        </p:nvSpPr>
        <p:spPr bwMode="auto">
          <a:xfrm>
            <a:off x="4805661" y="4048132"/>
            <a:ext cx="309562" cy="366712"/>
          </a:xfrm>
          <a:prstGeom prst="rect">
            <a:avLst/>
          </a:prstGeom>
          <a:noFill/>
          <a:ln w="9525">
            <a:noFill/>
            <a:miter lim="800000"/>
            <a:headEnd/>
            <a:tailEnd/>
          </a:ln>
          <a:effectLst/>
        </p:spPr>
        <p:txBody>
          <a:bodyPr wrap="none">
            <a:spAutoFit/>
          </a:bodyPr>
          <a:lstStyle/>
          <a:p>
            <a:r>
              <a:rPr lang="en-US" altLang="zh-TW" sz="1800">
                <a:solidFill>
                  <a:srgbClr val="000099"/>
                </a:solidFill>
              </a:rPr>
              <a:t>4</a:t>
            </a:r>
          </a:p>
        </p:txBody>
      </p:sp>
      <p:sp>
        <p:nvSpPr>
          <p:cNvPr id="13" name="Line 63">
            <a:extLst>
              <a:ext uri="{FF2B5EF4-FFF2-40B4-BE49-F238E27FC236}">
                <a16:creationId xmlns:a16="http://schemas.microsoft.com/office/drawing/2014/main" id="{C8E9031E-9FDE-4847-AAA9-B7302A0D4309}"/>
              </a:ext>
            </a:extLst>
          </p:cNvPr>
          <p:cNvSpPr>
            <a:spLocks noChangeShapeType="1"/>
          </p:cNvSpPr>
          <p:nvPr/>
        </p:nvSpPr>
        <p:spPr bwMode="auto">
          <a:xfrm>
            <a:off x="4191298" y="3757619"/>
            <a:ext cx="0" cy="304800"/>
          </a:xfrm>
          <a:prstGeom prst="line">
            <a:avLst/>
          </a:prstGeom>
          <a:noFill/>
          <a:ln w="28575">
            <a:solidFill>
              <a:srgbClr val="000099"/>
            </a:solidFill>
            <a:round/>
            <a:headEnd/>
            <a:tailEnd/>
          </a:ln>
          <a:effectLst/>
        </p:spPr>
        <p:txBody>
          <a:bodyPr wrap="none"/>
          <a:lstStyle/>
          <a:p>
            <a:endParaRPr lang="zh-TW" altLang="en-US"/>
          </a:p>
        </p:txBody>
      </p:sp>
      <p:sp>
        <p:nvSpPr>
          <p:cNvPr id="14" name="Text Box 64">
            <a:extLst>
              <a:ext uri="{FF2B5EF4-FFF2-40B4-BE49-F238E27FC236}">
                <a16:creationId xmlns:a16="http://schemas.microsoft.com/office/drawing/2014/main" id="{D014B591-3E3E-C24B-84E2-94EDD0E991E1}"/>
              </a:ext>
            </a:extLst>
          </p:cNvPr>
          <p:cNvSpPr txBox="1">
            <a:spLocks noChangeArrowheads="1"/>
          </p:cNvSpPr>
          <p:nvPr/>
        </p:nvSpPr>
        <p:spPr bwMode="auto">
          <a:xfrm>
            <a:off x="4013498" y="4062419"/>
            <a:ext cx="309563" cy="366713"/>
          </a:xfrm>
          <a:prstGeom prst="rect">
            <a:avLst/>
          </a:prstGeom>
          <a:noFill/>
          <a:ln w="9525">
            <a:noFill/>
            <a:miter lim="800000"/>
            <a:headEnd/>
            <a:tailEnd/>
          </a:ln>
          <a:effectLst/>
        </p:spPr>
        <p:txBody>
          <a:bodyPr wrap="none">
            <a:spAutoFit/>
          </a:bodyPr>
          <a:lstStyle/>
          <a:p>
            <a:r>
              <a:rPr lang="en-US" altLang="zh-TW" sz="1800">
                <a:solidFill>
                  <a:srgbClr val="000099"/>
                </a:solidFill>
              </a:rPr>
              <a:t>3</a:t>
            </a:r>
          </a:p>
        </p:txBody>
      </p:sp>
      <p:sp>
        <p:nvSpPr>
          <p:cNvPr id="15" name="Text Box 66">
            <a:extLst>
              <a:ext uri="{FF2B5EF4-FFF2-40B4-BE49-F238E27FC236}">
                <a16:creationId xmlns:a16="http://schemas.microsoft.com/office/drawing/2014/main" id="{309A4071-4C61-7048-A372-158CAE78DFAA}"/>
              </a:ext>
            </a:extLst>
          </p:cNvPr>
          <p:cNvSpPr txBox="1">
            <a:spLocks noChangeArrowheads="1"/>
          </p:cNvSpPr>
          <p:nvPr/>
        </p:nvSpPr>
        <p:spPr bwMode="auto">
          <a:xfrm>
            <a:off x="5232698" y="4062419"/>
            <a:ext cx="309563" cy="366713"/>
          </a:xfrm>
          <a:prstGeom prst="rect">
            <a:avLst/>
          </a:prstGeom>
          <a:noFill/>
          <a:ln w="9525">
            <a:noFill/>
            <a:miter lim="800000"/>
            <a:headEnd/>
            <a:tailEnd/>
          </a:ln>
          <a:effectLst/>
        </p:spPr>
        <p:txBody>
          <a:bodyPr wrap="none">
            <a:spAutoFit/>
          </a:bodyPr>
          <a:lstStyle/>
          <a:p>
            <a:r>
              <a:rPr lang="en-US" altLang="zh-TW" sz="1800">
                <a:solidFill>
                  <a:srgbClr val="000099"/>
                </a:solidFill>
              </a:rPr>
              <a:t>6</a:t>
            </a:r>
          </a:p>
        </p:txBody>
      </p:sp>
      <p:sp>
        <p:nvSpPr>
          <p:cNvPr id="16" name="Line 45">
            <a:extLst>
              <a:ext uri="{FF2B5EF4-FFF2-40B4-BE49-F238E27FC236}">
                <a16:creationId xmlns:a16="http://schemas.microsoft.com/office/drawing/2014/main" id="{1F67A614-9946-6843-945B-43220E31A31E}"/>
              </a:ext>
            </a:extLst>
          </p:cNvPr>
          <p:cNvSpPr>
            <a:spLocks noChangeShapeType="1"/>
          </p:cNvSpPr>
          <p:nvPr/>
        </p:nvSpPr>
        <p:spPr bwMode="auto">
          <a:xfrm>
            <a:off x="4500562" y="3714752"/>
            <a:ext cx="785818" cy="428628"/>
          </a:xfrm>
          <a:prstGeom prst="line">
            <a:avLst/>
          </a:prstGeom>
          <a:noFill/>
          <a:ln w="28575">
            <a:solidFill>
              <a:srgbClr val="FF0000"/>
            </a:solidFill>
            <a:round/>
            <a:headEnd/>
            <a:tailEnd/>
          </a:ln>
          <a:effectLst/>
        </p:spPr>
        <p:txBody>
          <a:bodyPr wrap="none"/>
          <a:lstStyle/>
          <a:p>
            <a:endParaRPr lang="zh-TW" altLang="en-US"/>
          </a:p>
        </p:txBody>
      </p:sp>
      <p:sp>
        <p:nvSpPr>
          <p:cNvPr id="17" name="Line 45">
            <a:extLst>
              <a:ext uri="{FF2B5EF4-FFF2-40B4-BE49-F238E27FC236}">
                <a16:creationId xmlns:a16="http://schemas.microsoft.com/office/drawing/2014/main" id="{75A358F9-2B49-904D-8FAC-8B6980B0AAB2}"/>
              </a:ext>
            </a:extLst>
          </p:cNvPr>
          <p:cNvSpPr>
            <a:spLocks noChangeShapeType="1"/>
          </p:cNvSpPr>
          <p:nvPr/>
        </p:nvSpPr>
        <p:spPr bwMode="auto">
          <a:xfrm>
            <a:off x="4429124" y="3714752"/>
            <a:ext cx="500066" cy="376238"/>
          </a:xfrm>
          <a:prstGeom prst="line">
            <a:avLst/>
          </a:prstGeom>
          <a:noFill/>
          <a:ln w="28575">
            <a:solidFill>
              <a:srgbClr val="FF0000"/>
            </a:solidFill>
            <a:round/>
            <a:headEnd/>
            <a:tailEnd/>
          </a:ln>
          <a:effectLst/>
        </p:spPr>
        <p:txBody>
          <a:bodyPr wrap="none"/>
          <a:lstStyle/>
          <a:p>
            <a:endParaRPr lang="zh-TW" altLang="en-US"/>
          </a:p>
        </p:txBody>
      </p:sp>
    </p:spTree>
    <p:extLst>
      <p:ext uri="{BB962C8B-B14F-4D97-AF65-F5344CB8AC3E}">
        <p14:creationId xmlns:p14="http://schemas.microsoft.com/office/powerpoint/2010/main" val="2467699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animBg="1"/>
      <p:bldP spid="9" grpId="0"/>
      <p:bldP spid="10" grpId="0" animBg="1"/>
      <p:bldP spid="11" grpId="0"/>
      <p:bldP spid="12" grpId="0"/>
      <p:bldP spid="13" grpId="0" animBg="1"/>
      <p:bldP spid="14" grpId="0"/>
      <p:bldP spid="15" grpId="0"/>
      <p:bldP spid="16" grpId="0" animBg="1"/>
      <p:bldP spid="17"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1997</TotalTime>
  <Words>3240</Words>
  <Application>Microsoft Macintosh PowerPoint</Application>
  <PresentationFormat>On-screen Show (4:3)</PresentationFormat>
  <Paragraphs>1268</Paragraphs>
  <Slides>57</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57</vt:i4>
      </vt:variant>
    </vt:vector>
  </HeadingPairs>
  <TitlesOfParts>
    <vt:vector size="66" baseType="lpstr">
      <vt:lpstr>San serif</vt:lpstr>
      <vt:lpstr>San serif</vt:lpstr>
      <vt:lpstr>Sen sarif</vt:lpstr>
      <vt:lpstr>Arial</vt:lpstr>
      <vt:lpstr>Calibri</vt:lpstr>
      <vt:lpstr>Courier New</vt:lpstr>
      <vt:lpstr>Gill Sans MT</vt:lpstr>
      <vt:lpstr>Wingdings</vt:lpstr>
      <vt:lpstr>Office Theme</vt:lpstr>
      <vt:lpstr>Lecture 6: Disjoint Set and Binary Search</vt:lpstr>
      <vt:lpstr>Union and Find (or Disjoint Set)</vt:lpstr>
      <vt:lpstr>Example</vt:lpstr>
      <vt:lpstr>Disjoin Set Implementation</vt:lpstr>
      <vt:lpstr>Disjoin Set Implementation</vt:lpstr>
      <vt:lpstr>Disjoin Set Implementation</vt:lpstr>
      <vt:lpstr>Path Compression</vt:lpstr>
      <vt:lpstr>Path Compression</vt:lpstr>
      <vt:lpstr>Path Compression</vt:lpstr>
      <vt:lpstr>Self-adjustment Data Structure</vt:lpstr>
      <vt:lpstr>Code</vt:lpstr>
      <vt:lpstr>Code</vt:lpstr>
      <vt:lpstr>Code</vt:lpstr>
      <vt:lpstr>Example – Computer Connectivity</vt:lpstr>
      <vt:lpstr>Example – Computer Connectivity</vt:lpstr>
      <vt:lpstr>Example – Computer Connectivity</vt:lpstr>
      <vt:lpstr>Binary Search</vt:lpstr>
      <vt:lpstr>Binary Tree Example</vt:lpstr>
      <vt:lpstr>Binary Tree Example</vt:lpstr>
      <vt:lpstr>Binary Tree Example</vt:lpstr>
      <vt:lpstr>Binary Tree Example</vt:lpstr>
      <vt:lpstr>Binary Tree Example</vt:lpstr>
      <vt:lpstr>Binary Tree Example</vt:lpstr>
      <vt:lpstr>Binary Tree Example</vt:lpstr>
      <vt:lpstr>Binary Tree Example</vt:lpstr>
      <vt:lpstr>Golden Formula – Find min</vt:lpstr>
      <vt:lpstr>Golden Formula – Find Max</vt:lpstr>
      <vt:lpstr>Binary Search Example</vt:lpstr>
      <vt:lpstr>minimum value that &gt; 13</vt:lpstr>
      <vt:lpstr>minimum value that &gt; 13</vt:lpstr>
      <vt:lpstr>minimum value that &gt; 13</vt:lpstr>
      <vt:lpstr>minimum value that &gt; 13</vt:lpstr>
      <vt:lpstr>minimum value that &gt; 13</vt:lpstr>
      <vt:lpstr>maximum value that &lt; 13</vt:lpstr>
      <vt:lpstr>maximum value that &lt; 13</vt:lpstr>
      <vt:lpstr>maximum value that &lt; 13</vt:lpstr>
      <vt:lpstr>maximum value that &lt; 13</vt:lpstr>
      <vt:lpstr>Maximum i such that A[i] == 13</vt:lpstr>
      <vt:lpstr>Maximum i such that A[i] == 13</vt:lpstr>
      <vt:lpstr>Maximum i such that A[i] == 13</vt:lpstr>
      <vt:lpstr>Maximum i such that A[i] == 13</vt:lpstr>
      <vt:lpstr>What if A does not have 13?</vt:lpstr>
      <vt:lpstr>What if A does not have 13?</vt:lpstr>
      <vt:lpstr>What if A does not have 13?</vt:lpstr>
      <vt:lpstr>What if A does not have 13?</vt:lpstr>
      <vt:lpstr>What if A does not have 13?</vt:lpstr>
      <vt:lpstr>Tree</vt:lpstr>
      <vt:lpstr>Tree</vt:lpstr>
      <vt:lpstr>Binary Search Tree</vt:lpstr>
      <vt:lpstr>Binary Search Tree</vt:lpstr>
      <vt:lpstr>Binary Search Tree</vt:lpstr>
      <vt:lpstr>Binary Search Tree</vt:lpstr>
      <vt:lpstr>Binary Search Tree</vt:lpstr>
      <vt:lpstr>Complete Binary Tree</vt:lpstr>
      <vt:lpstr>Skewed Binary Tree</vt:lpstr>
      <vt:lpstr>Time Complexity</vt:lpstr>
      <vt:lpstr>By How?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4: STL Data Structures and VLSI Floorplan</dc:title>
  <dc:creator>Huang, Tsung-Wei</dc:creator>
  <cp:lastModifiedBy>Huang, Tsung-Wei</cp:lastModifiedBy>
  <cp:revision>378</cp:revision>
  <dcterms:created xsi:type="dcterms:W3CDTF">2020-01-29T18:16:45Z</dcterms:created>
  <dcterms:modified xsi:type="dcterms:W3CDTF">2020-02-14T00:05:08Z</dcterms:modified>
</cp:coreProperties>
</file>